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66" r:id="rId5"/>
    <p:sldId id="259" r:id="rId6"/>
    <p:sldId id="265" r:id="rId7"/>
    <p:sldId id="260"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9B67"/>
    <a:srgbClr val="E0C18D"/>
    <a:srgbClr val="FB250F"/>
    <a:srgbClr val="A27DD9"/>
    <a:srgbClr val="4B2682"/>
    <a:srgbClr val="FEFDF8"/>
    <a:srgbClr val="F8FAEE"/>
    <a:srgbClr val="FDA506"/>
    <a:srgbClr val="B14623"/>
    <a:srgbClr val="6CAD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5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aezj\Dropbox\GEOpig_Justin\Space%20Grant%202020-2021\Spring%20Plots\GOPA\Obsidian%20Pool%20(mo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aezj\Dropbox\GEOpig_Justin\Space%20Grant%202020-2021\Spring%20Plots\GOPA\Obsidian%20Pool%20(mo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aezj\Dropbox\GEOpig_Justin\Space%20Grant%202020-2021\Spring%20Plots\GOPA\Obsidian%20Pool%20(mo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baezj\Dropbox\GEOpig_Justin\Space%20Grant%202020-2021\Spring%20Plots\GOPA\Obsidian%20Pool%20(mol).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a:t>Obsidian pH</a:t>
            </a:r>
          </a:p>
        </c:rich>
      </c:tx>
      <c:layout>
        <c:manualLayout>
          <c:xMode val="edge"/>
          <c:yMode val="edge"/>
          <c:x val="0.38377141599282771"/>
          <c:y val="4.599337079801214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25400">
                <a:solidFill>
                  <a:schemeClr val="accent1"/>
                </a:solidFill>
              </a:ln>
              <a:effectLst/>
            </c:spPr>
          </c:marker>
          <c:xVal>
            <c:numRef>
              <c:f>(Sheet1!$C$2:$C$4,Sheet1!$C$6:$C$14,Sheet1!$C$16:$C$21)</c:f>
              <c:numCache>
                <c:formatCode>General</c:formatCode>
                <c:ptCount val="18"/>
                <c:pt idx="0">
                  <c:v>1997</c:v>
                </c:pt>
                <c:pt idx="1">
                  <c:v>1999</c:v>
                </c:pt>
                <c:pt idx="2">
                  <c:v>2000</c:v>
                </c:pt>
                <c:pt idx="3">
                  <c:v>2001</c:v>
                </c:pt>
                <c:pt idx="4">
                  <c:v>2003</c:v>
                </c:pt>
                <c:pt idx="5">
                  <c:v>2004</c:v>
                </c:pt>
                <c:pt idx="6">
                  <c:v>2005</c:v>
                </c:pt>
                <c:pt idx="7">
                  <c:v>2006</c:v>
                </c:pt>
                <c:pt idx="8">
                  <c:v>2007</c:v>
                </c:pt>
                <c:pt idx="9">
                  <c:v>2008</c:v>
                </c:pt>
                <c:pt idx="10">
                  <c:v>2009</c:v>
                </c:pt>
                <c:pt idx="11">
                  <c:v>2010</c:v>
                </c:pt>
                <c:pt idx="12">
                  <c:v>2011</c:v>
                </c:pt>
                <c:pt idx="13">
                  <c:v>2013</c:v>
                </c:pt>
                <c:pt idx="14">
                  <c:v>2014</c:v>
                </c:pt>
                <c:pt idx="15">
                  <c:v>2015</c:v>
                </c:pt>
                <c:pt idx="16">
                  <c:v>2016</c:v>
                </c:pt>
                <c:pt idx="17">
                  <c:v>2017</c:v>
                </c:pt>
              </c:numCache>
            </c:numRef>
          </c:xVal>
          <c:yVal>
            <c:numRef>
              <c:f>(Sheet1!$D$2:$D$4,Sheet1!$D$6:$D$14,Sheet1!$D$16:$D$21)</c:f>
              <c:numCache>
                <c:formatCode>General</c:formatCode>
                <c:ptCount val="18"/>
                <c:pt idx="0">
                  <c:v>6.2</c:v>
                </c:pt>
                <c:pt idx="1">
                  <c:v>6.48</c:v>
                </c:pt>
                <c:pt idx="2">
                  <c:v>6.78</c:v>
                </c:pt>
                <c:pt idx="3">
                  <c:v>6.4</c:v>
                </c:pt>
                <c:pt idx="4">
                  <c:v>5.65</c:v>
                </c:pt>
                <c:pt idx="5" formatCode="0.000">
                  <c:v>5.15</c:v>
                </c:pt>
                <c:pt idx="6" formatCode="0.000">
                  <c:v>4.6660000000000004</c:v>
                </c:pt>
                <c:pt idx="7" formatCode="0.000">
                  <c:v>4.18</c:v>
                </c:pt>
                <c:pt idx="8" formatCode="0.000">
                  <c:v>4.3949999999999996</c:v>
                </c:pt>
                <c:pt idx="9" formatCode="0.000">
                  <c:v>5.1150000000000002</c:v>
                </c:pt>
                <c:pt idx="10">
                  <c:v>5.18</c:v>
                </c:pt>
                <c:pt idx="11" formatCode="0.000">
                  <c:v>4.3049999999999997</c:v>
                </c:pt>
                <c:pt idx="12" formatCode="0.000">
                  <c:v>5.5819999999999999</c:v>
                </c:pt>
                <c:pt idx="13" formatCode="0.000">
                  <c:v>4.641</c:v>
                </c:pt>
                <c:pt idx="14" formatCode="0.000">
                  <c:v>5.9859999999999998</c:v>
                </c:pt>
                <c:pt idx="15">
                  <c:v>5.7910000000000004</c:v>
                </c:pt>
                <c:pt idx="16" formatCode="0.000">
                  <c:v>4.3</c:v>
                </c:pt>
                <c:pt idx="17" formatCode="0.000">
                  <c:v>5.335</c:v>
                </c:pt>
              </c:numCache>
            </c:numRef>
          </c:yVal>
          <c:smooth val="0"/>
          <c:extLst>
            <c:ext xmlns:c16="http://schemas.microsoft.com/office/drawing/2014/chart" uri="{C3380CC4-5D6E-409C-BE32-E72D297353CC}">
              <c16:uniqueId val="{00000000-3CD1-41FC-832A-9177F59A7A16}"/>
            </c:ext>
          </c:extLst>
        </c:ser>
        <c:dLbls>
          <c:showLegendKey val="0"/>
          <c:showVal val="0"/>
          <c:showCatName val="0"/>
          <c:showSerName val="0"/>
          <c:showPercent val="0"/>
          <c:showBubbleSize val="0"/>
        </c:dLbls>
        <c:axId val="1712390128"/>
        <c:axId val="1712391376"/>
      </c:scatterChart>
      <c:valAx>
        <c:axId val="1712390128"/>
        <c:scaling>
          <c:orientation val="minMax"/>
          <c:max val="2020"/>
          <c:min val="1996"/>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12391376"/>
        <c:crosses val="autoZero"/>
        <c:crossBetween val="midCat"/>
      </c:valAx>
      <c:valAx>
        <c:axId val="1712391376"/>
        <c:scaling>
          <c:orientation val="minMax"/>
          <c:min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23901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Obsidian Conductivity Temperature (</a:t>
            </a:r>
            <a:r>
              <a:rPr lang="en-US" sz="2000" dirty="0">
                <a:latin typeface="Times New Roman" panose="02020603050405020304" pitchFamily="18" charset="0"/>
                <a:cs typeface="Times New Roman" panose="02020603050405020304" pitchFamily="18" charset="0"/>
              </a:rPr>
              <a:t>°C</a:t>
            </a:r>
            <a:r>
              <a:rPr lang="en-US" sz="20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25400">
                <a:solidFill>
                  <a:schemeClr val="accent1"/>
                </a:solidFill>
              </a:ln>
              <a:effectLst/>
            </c:spPr>
          </c:marker>
          <c:xVal>
            <c:numRef>
              <c:f>(Sheet1!$C$2:$C$4,Sheet1!$C$6:$C$14,Sheet1!$C$16:$C$21)</c:f>
              <c:numCache>
                <c:formatCode>General</c:formatCode>
                <c:ptCount val="18"/>
                <c:pt idx="0">
                  <c:v>1997</c:v>
                </c:pt>
                <c:pt idx="1">
                  <c:v>1999</c:v>
                </c:pt>
                <c:pt idx="2">
                  <c:v>2000</c:v>
                </c:pt>
                <c:pt idx="3">
                  <c:v>2001</c:v>
                </c:pt>
                <c:pt idx="4">
                  <c:v>2003</c:v>
                </c:pt>
                <c:pt idx="5">
                  <c:v>2004</c:v>
                </c:pt>
                <c:pt idx="6">
                  <c:v>2005</c:v>
                </c:pt>
                <c:pt idx="7">
                  <c:v>2006</c:v>
                </c:pt>
                <c:pt idx="8">
                  <c:v>2007</c:v>
                </c:pt>
                <c:pt idx="9">
                  <c:v>2008</c:v>
                </c:pt>
                <c:pt idx="10">
                  <c:v>2009</c:v>
                </c:pt>
                <c:pt idx="11">
                  <c:v>2010</c:v>
                </c:pt>
                <c:pt idx="12">
                  <c:v>2011</c:v>
                </c:pt>
                <c:pt idx="13">
                  <c:v>2013</c:v>
                </c:pt>
                <c:pt idx="14">
                  <c:v>2014</c:v>
                </c:pt>
                <c:pt idx="15">
                  <c:v>2015</c:v>
                </c:pt>
                <c:pt idx="16">
                  <c:v>2016</c:v>
                </c:pt>
                <c:pt idx="17">
                  <c:v>2017</c:v>
                </c:pt>
              </c:numCache>
            </c:numRef>
          </c:xVal>
          <c:yVal>
            <c:numRef>
              <c:f>(Sheet1!$E$2:$E$4,Sheet1!$E$6:$E$14,Sheet1!$E$16:$E$21)</c:f>
              <c:numCache>
                <c:formatCode>General</c:formatCode>
                <c:ptCount val="18"/>
                <c:pt idx="0" formatCode="0.0">
                  <c:v>76.8</c:v>
                </c:pt>
                <c:pt idx="1">
                  <c:v>77.2</c:v>
                </c:pt>
                <c:pt idx="2">
                  <c:v>81.400000000000006</c:v>
                </c:pt>
                <c:pt idx="3">
                  <c:v>78.7</c:v>
                </c:pt>
                <c:pt idx="4">
                  <c:v>79</c:v>
                </c:pt>
                <c:pt idx="5">
                  <c:v>77.5</c:v>
                </c:pt>
                <c:pt idx="6" formatCode="0.0">
                  <c:v>77</c:v>
                </c:pt>
                <c:pt idx="7" formatCode="0.0">
                  <c:v>85.3</c:v>
                </c:pt>
                <c:pt idx="8" formatCode="0.0">
                  <c:v>84.8</c:v>
                </c:pt>
                <c:pt idx="9" formatCode="0.0">
                  <c:v>76.8</c:v>
                </c:pt>
                <c:pt idx="10">
                  <c:v>79.099999999999994</c:v>
                </c:pt>
                <c:pt idx="11">
                  <c:v>73.2</c:v>
                </c:pt>
                <c:pt idx="12" formatCode="0.0">
                  <c:v>58.5</c:v>
                </c:pt>
                <c:pt idx="13" formatCode="0.0">
                  <c:v>74.8</c:v>
                </c:pt>
                <c:pt idx="14" formatCode="0.0">
                  <c:v>66.8</c:v>
                </c:pt>
                <c:pt idx="15">
                  <c:v>78.900000000000006</c:v>
                </c:pt>
                <c:pt idx="16">
                  <c:v>85.4</c:v>
                </c:pt>
                <c:pt idx="17" formatCode="0.0">
                  <c:v>75.5</c:v>
                </c:pt>
              </c:numCache>
            </c:numRef>
          </c:yVal>
          <c:smooth val="0"/>
          <c:extLst>
            <c:ext xmlns:c16="http://schemas.microsoft.com/office/drawing/2014/chart" uri="{C3380CC4-5D6E-409C-BE32-E72D297353CC}">
              <c16:uniqueId val="{00000000-7892-4F9D-91A2-0AD67B323093}"/>
            </c:ext>
          </c:extLst>
        </c:ser>
        <c:dLbls>
          <c:showLegendKey val="0"/>
          <c:showVal val="0"/>
          <c:showCatName val="0"/>
          <c:showSerName val="0"/>
          <c:showPercent val="0"/>
          <c:showBubbleSize val="0"/>
        </c:dLbls>
        <c:axId val="1567121120"/>
        <c:axId val="1567128192"/>
      </c:scatterChart>
      <c:valAx>
        <c:axId val="1567121120"/>
        <c:scaling>
          <c:orientation val="minMax"/>
          <c:max val="2020"/>
          <c:min val="1996"/>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67128192"/>
        <c:crosses val="autoZero"/>
        <c:crossBetween val="midCat"/>
      </c:valAx>
      <c:valAx>
        <c:axId val="1567128192"/>
        <c:scaling>
          <c:orientation val="minMax"/>
          <c:min val="5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6712112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Obsidian Chloride [Cl-] (mol/kg)</a:t>
            </a:r>
          </a:p>
        </c:rich>
      </c:tx>
      <c:layout>
        <c:manualLayout>
          <c:xMode val="edge"/>
          <c:yMode val="edge"/>
          <c:x val="0.24712086303124844"/>
          <c:y val="5.94954682084666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25400">
                <a:solidFill>
                  <a:schemeClr val="accent1"/>
                </a:solidFill>
              </a:ln>
              <a:effectLst/>
            </c:spPr>
          </c:marker>
          <c:xVal>
            <c:numRef>
              <c:f>(Sheet1!$C$2:$C$4,Sheet1!$C$6:$C$14,Sheet1!$C$16:$C$21)</c:f>
              <c:numCache>
                <c:formatCode>General</c:formatCode>
                <c:ptCount val="18"/>
                <c:pt idx="0">
                  <c:v>1997</c:v>
                </c:pt>
                <c:pt idx="1">
                  <c:v>1999</c:v>
                </c:pt>
                <c:pt idx="2">
                  <c:v>2000</c:v>
                </c:pt>
                <c:pt idx="3">
                  <c:v>2001</c:v>
                </c:pt>
                <c:pt idx="4">
                  <c:v>2003</c:v>
                </c:pt>
                <c:pt idx="5">
                  <c:v>2004</c:v>
                </c:pt>
                <c:pt idx="6">
                  <c:v>2005</c:v>
                </c:pt>
                <c:pt idx="7">
                  <c:v>2006</c:v>
                </c:pt>
                <c:pt idx="8">
                  <c:v>2007</c:v>
                </c:pt>
                <c:pt idx="9">
                  <c:v>2008</c:v>
                </c:pt>
                <c:pt idx="10">
                  <c:v>2009</c:v>
                </c:pt>
                <c:pt idx="11">
                  <c:v>2010</c:v>
                </c:pt>
                <c:pt idx="12">
                  <c:v>2011</c:v>
                </c:pt>
                <c:pt idx="13">
                  <c:v>2013</c:v>
                </c:pt>
                <c:pt idx="14">
                  <c:v>2014</c:v>
                </c:pt>
                <c:pt idx="15">
                  <c:v>2015</c:v>
                </c:pt>
                <c:pt idx="16">
                  <c:v>2016</c:v>
                </c:pt>
                <c:pt idx="17">
                  <c:v>2017</c:v>
                </c:pt>
              </c:numCache>
            </c:numRef>
          </c:xVal>
          <c:yVal>
            <c:numRef>
              <c:f>(Sheet1!$F$2:$F$4,Sheet1!$F$6:$F$14,Sheet1!$F$16:$F$21)</c:f>
              <c:numCache>
                <c:formatCode>General</c:formatCode>
                <c:ptCount val="18"/>
                <c:pt idx="1">
                  <c:v>5.218176176910275E-4</c:v>
                </c:pt>
                <c:pt idx="2">
                  <c:v>4.1745409415282203E-4</c:v>
                </c:pt>
                <c:pt idx="3">
                  <c:v>6.0361605505881012E-4</c:v>
                </c:pt>
                <c:pt idx="4">
                  <c:v>6.9756720164725126E-4</c:v>
                </c:pt>
                <c:pt idx="5">
                  <c:v>8.4387498942261599E-4</c:v>
                </c:pt>
                <c:pt idx="6">
                  <c:v>7.8061729613854961E-4</c:v>
                </c:pt>
                <c:pt idx="7">
                  <c:v>7.2443657800468216E-4</c:v>
                </c:pt>
                <c:pt idx="8">
                  <c:v>7.1081825856342436E-4</c:v>
                </c:pt>
                <c:pt idx="9">
                  <c:v>7.7652102783967508E-4</c:v>
                </c:pt>
                <c:pt idx="10">
                  <c:v>8.6612825430852115E-4</c:v>
                </c:pt>
                <c:pt idx="11">
                  <c:v>9.5901616224296953E-4</c:v>
                </c:pt>
                <c:pt idx="14">
                  <c:v>1.0882698220178828E-3</c:v>
                </c:pt>
                <c:pt idx="15">
                  <c:v>1.0089387357910473E-3</c:v>
                </c:pt>
                <c:pt idx="17">
                  <c:v>9.5466110061207801E-4</c:v>
                </c:pt>
              </c:numCache>
            </c:numRef>
          </c:yVal>
          <c:smooth val="0"/>
          <c:extLst>
            <c:ext xmlns:c16="http://schemas.microsoft.com/office/drawing/2014/chart" uri="{C3380CC4-5D6E-409C-BE32-E72D297353CC}">
              <c16:uniqueId val="{00000000-6EF2-49FC-8161-7FF2E32709BE}"/>
            </c:ext>
          </c:extLst>
        </c:ser>
        <c:dLbls>
          <c:showLegendKey val="0"/>
          <c:showVal val="0"/>
          <c:showCatName val="0"/>
          <c:showSerName val="0"/>
          <c:showPercent val="0"/>
          <c:showBubbleSize val="0"/>
        </c:dLbls>
        <c:axId val="1768741024"/>
        <c:axId val="1768751008"/>
      </c:scatterChart>
      <c:valAx>
        <c:axId val="1768741024"/>
        <c:scaling>
          <c:orientation val="minMax"/>
          <c:min val="1996"/>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68751008"/>
        <c:crosses val="autoZero"/>
        <c:crossBetween val="midCat"/>
      </c:valAx>
      <c:valAx>
        <c:axId val="1768751008"/>
        <c:scaling>
          <c:orientation val="minMax"/>
          <c:max val="1.2000000000000003E-3"/>
          <c:min val="3.0000000000000008E-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6874102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Obsidian Sulfate [SO4-2] (mol/kg)</a:t>
            </a:r>
          </a:p>
        </c:rich>
      </c:tx>
      <c:layout>
        <c:manualLayout>
          <c:xMode val="edge"/>
          <c:yMode val="edge"/>
          <c:x val="0.23595209211716967"/>
          <c:y val="5.40302297008001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25400">
                <a:solidFill>
                  <a:schemeClr val="accent1"/>
                </a:solidFill>
              </a:ln>
              <a:effectLst/>
            </c:spPr>
          </c:marker>
          <c:xVal>
            <c:numRef>
              <c:f>(Sheet1!$C$2:$C$4,Sheet1!$C$6:$C$14,Sheet1!$C$16:$C$21)</c:f>
              <c:numCache>
                <c:formatCode>General</c:formatCode>
                <c:ptCount val="18"/>
                <c:pt idx="0">
                  <c:v>1997</c:v>
                </c:pt>
                <c:pt idx="1">
                  <c:v>1999</c:v>
                </c:pt>
                <c:pt idx="2">
                  <c:v>2000</c:v>
                </c:pt>
                <c:pt idx="3">
                  <c:v>2001</c:v>
                </c:pt>
                <c:pt idx="4">
                  <c:v>2003</c:v>
                </c:pt>
                <c:pt idx="5">
                  <c:v>2004</c:v>
                </c:pt>
                <c:pt idx="6">
                  <c:v>2005</c:v>
                </c:pt>
                <c:pt idx="7">
                  <c:v>2006</c:v>
                </c:pt>
                <c:pt idx="8">
                  <c:v>2007</c:v>
                </c:pt>
                <c:pt idx="9">
                  <c:v>2008</c:v>
                </c:pt>
                <c:pt idx="10">
                  <c:v>2009</c:v>
                </c:pt>
                <c:pt idx="11">
                  <c:v>2010</c:v>
                </c:pt>
                <c:pt idx="12">
                  <c:v>2011</c:v>
                </c:pt>
                <c:pt idx="13">
                  <c:v>2013</c:v>
                </c:pt>
                <c:pt idx="14">
                  <c:v>2014</c:v>
                </c:pt>
                <c:pt idx="15">
                  <c:v>2015</c:v>
                </c:pt>
                <c:pt idx="16">
                  <c:v>2016</c:v>
                </c:pt>
                <c:pt idx="17">
                  <c:v>2017</c:v>
                </c:pt>
              </c:numCache>
            </c:numRef>
          </c:xVal>
          <c:yVal>
            <c:numRef>
              <c:f>(Sheet1!$H$2:$H$4,Sheet1!$H$6:$H$14,Sheet1!$H$16:$H$21)</c:f>
              <c:numCache>
                <c:formatCode>General</c:formatCode>
                <c:ptCount val="18"/>
                <c:pt idx="1">
                  <c:v>7.0157177058394931E-4</c:v>
                </c:pt>
                <c:pt idx="2">
                  <c:v>3.8870615176433857E-4</c:v>
                </c:pt>
                <c:pt idx="3">
                  <c:v>6.942854168835226E-4</c:v>
                </c:pt>
                <c:pt idx="4">
                  <c:v>1.4518965337774539E-3</c:v>
                </c:pt>
                <c:pt idx="5">
                  <c:v>1.9263339231810101E-3</c:v>
                </c:pt>
                <c:pt idx="6">
                  <c:v>1.9141386489018425E-3</c:v>
                </c:pt>
                <c:pt idx="7">
                  <c:v>1.6916797647548664E-3</c:v>
                </c:pt>
                <c:pt idx="8">
                  <c:v>2.0325246847574317E-3</c:v>
                </c:pt>
                <c:pt idx="9">
                  <c:v>2.4796424482148435E-3</c:v>
                </c:pt>
                <c:pt idx="10">
                  <c:v>2.1217381596752372E-3</c:v>
                </c:pt>
                <c:pt idx="11">
                  <c:v>2.6668054543561985E-3</c:v>
                </c:pt>
                <c:pt idx="14">
                  <c:v>1.5737868221088792E-3</c:v>
                </c:pt>
                <c:pt idx="15">
                  <c:v>1.9416866867908815E-3</c:v>
                </c:pt>
                <c:pt idx="17">
                  <c:v>1.6922254606016448E-3</c:v>
                </c:pt>
              </c:numCache>
            </c:numRef>
          </c:yVal>
          <c:smooth val="0"/>
          <c:extLst>
            <c:ext xmlns:c16="http://schemas.microsoft.com/office/drawing/2014/chart" uri="{C3380CC4-5D6E-409C-BE32-E72D297353CC}">
              <c16:uniqueId val="{00000000-84D2-4D17-ABC6-F602631F342A}"/>
            </c:ext>
          </c:extLst>
        </c:ser>
        <c:dLbls>
          <c:showLegendKey val="0"/>
          <c:showVal val="0"/>
          <c:showCatName val="0"/>
          <c:showSerName val="0"/>
          <c:showPercent val="0"/>
          <c:showBubbleSize val="0"/>
        </c:dLbls>
        <c:axId val="1712400112"/>
        <c:axId val="1712399280"/>
      </c:scatterChart>
      <c:valAx>
        <c:axId val="1712400112"/>
        <c:scaling>
          <c:orientation val="minMax"/>
          <c:max val="2020"/>
          <c:min val="1996"/>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12399280"/>
        <c:crosses val="autoZero"/>
        <c:crossBetween val="midCat"/>
      </c:valAx>
      <c:valAx>
        <c:axId val="1712399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240011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DF648-F6FE-47C6-A022-2335712F7D30}" type="datetimeFigureOut">
              <a:rPr lang="en-US" smtClean="0"/>
              <a:t>4/2/2021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A66600-A44F-4A90-A31E-E118A4D44CEC}" type="slidenum">
              <a:rPr lang="en-US" smtClean="0"/>
              <a:t>‹#›</a:t>
            </a:fld>
            <a:endParaRPr lang="en-US"/>
          </a:p>
        </p:txBody>
      </p:sp>
    </p:spTree>
    <p:extLst>
      <p:ext uri="{BB962C8B-B14F-4D97-AF65-F5344CB8AC3E}">
        <p14:creationId xmlns:p14="http://schemas.microsoft.com/office/powerpoint/2010/main" val="1429394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for the text is to provide a more in-depth background of the features of hot springs and the caldera while I stick to my project. </a:t>
            </a:r>
          </a:p>
        </p:txBody>
      </p:sp>
      <p:sp>
        <p:nvSpPr>
          <p:cNvPr id="4" name="Slide Number Placeholder 3"/>
          <p:cNvSpPr>
            <a:spLocks noGrp="1"/>
          </p:cNvSpPr>
          <p:nvPr>
            <p:ph type="sldNum" sz="quarter" idx="5"/>
          </p:nvPr>
        </p:nvSpPr>
        <p:spPr/>
        <p:txBody>
          <a:bodyPr/>
          <a:lstStyle/>
          <a:p>
            <a:fld id="{97A66600-A44F-4A90-A31E-E118A4D44CEC}" type="slidenum">
              <a:rPr lang="en-US" smtClean="0"/>
              <a:t>2</a:t>
            </a:fld>
            <a:endParaRPr lang="en-US"/>
          </a:p>
        </p:txBody>
      </p:sp>
    </p:spTree>
    <p:extLst>
      <p:ext uri="{BB962C8B-B14F-4D97-AF65-F5344CB8AC3E}">
        <p14:creationId xmlns:p14="http://schemas.microsoft.com/office/powerpoint/2010/main" val="2428140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model that suggest the deformational change to be reflected in YNP hot springs, but this is one of the first studies at the park to have attempt this analysis. </a:t>
            </a:r>
          </a:p>
        </p:txBody>
      </p:sp>
      <p:sp>
        <p:nvSpPr>
          <p:cNvPr id="4" name="Slide Number Placeholder 3"/>
          <p:cNvSpPr>
            <a:spLocks noGrp="1"/>
          </p:cNvSpPr>
          <p:nvPr>
            <p:ph type="sldNum" sz="quarter" idx="5"/>
          </p:nvPr>
        </p:nvSpPr>
        <p:spPr/>
        <p:txBody>
          <a:bodyPr/>
          <a:lstStyle/>
          <a:p>
            <a:fld id="{97A66600-A44F-4A90-A31E-E118A4D44CEC}" type="slidenum">
              <a:rPr lang="en-US" smtClean="0"/>
              <a:t>3</a:t>
            </a:fld>
            <a:endParaRPr lang="en-US"/>
          </a:p>
        </p:txBody>
      </p:sp>
    </p:spTree>
    <p:extLst>
      <p:ext uri="{BB962C8B-B14F-4D97-AF65-F5344CB8AC3E}">
        <p14:creationId xmlns:p14="http://schemas.microsoft.com/office/powerpoint/2010/main" val="783765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66600-A44F-4A90-A31E-E118A4D44CEC}" type="slidenum">
              <a:rPr lang="en-US" smtClean="0"/>
              <a:t>4</a:t>
            </a:fld>
            <a:endParaRPr lang="en-US"/>
          </a:p>
        </p:txBody>
      </p:sp>
    </p:spTree>
    <p:extLst>
      <p:ext uri="{BB962C8B-B14F-4D97-AF65-F5344CB8AC3E}">
        <p14:creationId xmlns:p14="http://schemas.microsoft.com/office/powerpoint/2010/main" val="1488399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my audience through my plots and why they are interesting.</a:t>
            </a:r>
          </a:p>
        </p:txBody>
      </p:sp>
      <p:sp>
        <p:nvSpPr>
          <p:cNvPr id="4" name="Slide Number Placeholder 3"/>
          <p:cNvSpPr>
            <a:spLocks noGrp="1"/>
          </p:cNvSpPr>
          <p:nvPr>
            <p:ph type="sldNum" sz="quarter" idx="5"/>
          </p:nvPr>
        </p:nvSpPr>
        <p:spPr/>
        <p:txBody>
          <a:bodyPr/>
          <a:lstStyle/>
          <a:p>
            <a:fld id="{97A66600-A44F-4A90-A31E-E118A4D44CEC}" type="slidenum">
              <a:rPr lang="en-US" smtClean="0"/>
              <a:t>5</a:t>
            </a:fld>
            <a:endParaRPr lang="en-US"/>
          </a:p>
        </p:txBody>
      </p:sp>
    </p:spTree>
    <p:extLst>
      <p:ext uri="{BB962C8B-B14F-4D97-AF65-F5344CB8AC3E}">
        <p14:creationId xmlns:p14="http://schemas.microsoft.com/office/powerpoint/2010/main" val="4173362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further analysis here.</a:t>
            </a:r>
          </a:p>
        </p:txBody>
      </p:sp>
      <p:sp>
        <p:nvSpPr>
          <p:cNvPr id="4" name="Slide Number Placeholder 3"/>
          <p:cNvSpPr>
            <a:spLocks noGrp="1"/>
          </p:cNvSpPr>
          <p:nvPr>
            <p:ph type="sldNum" sz="quarter" idx="5"/>
          </p:nvPr>
        </p:nvSpPr>
        <p:spPr/>
        <p:txBody>
          <a:bodyPr/>
          <a:lstStyle/>
          <a:p>
            <a:fld id="{97A66600-A44F-4A90-A31E-E118A4D44CEC}" type="slidenum">
              <a:rPr lang="en-US" smtClean="0"/>
              <a:t>7</a:t>
            </a:fld>
            <a:endParaRPr lang="en-US"/>
          </a:p>
        </p:txBody>
      </p:sp>
    </p:spTree>
    <p:extLst>
      <p:ext uri="{BB962C8B-B14F-4D97-AF65-F5344CB8AC3E}">
        <p14:creationId xmlns:p14="http://schemas.microsoft.com/office/powerpoint/2010/main" val="326717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2BB09-80A4-4100-AF01-4110E5A0D6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34FA00-F494-4334-8432-B945EE6039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6DDAD9-4436-4DFB-ADC3-019B1261D13E}"/>
              </a:ext>
            </a:extLst>
          </p:cNvPr>
          <p:cNvSpPr>
            <a:spLocks noGrp="1"/>
          </p:cNvSpPr>
          <p:nvPr>
            <p:ph type="dt" sz="half" idx="10"/>
          </p:nvPr>
        </p:nvSpPr>
        <p:spPr/>
        <p:txBody>
          <a:bodyPr/>
          <a:lstStyle/>
          <a:p>
            <a:fld id="{B211F3CE-2B5C-44AA-ACB7-E9C1934E7A19}" type="datetimeFigureOut">
              <a:rPr lang="en-US" smtClean="0"/>
              <a:t>4/2/2021</a:t>
            </a:fld>
            <a:endParaRPr lang="en-US"/>
          </a:p>
        </p:txBody>
      </p:sp>
      <p:sp>
        <p:nvSpPr>
          <p:cNvPr id="5" name="Footer Placeholder 4">
            <a:extLst>
              <a:ext uri="{FF2B5EF4-FFF2-40B4-BE49-F238E27FC236}">
                <a16:creationId xmlns:a16="http://schemas.microsoft.com/office/drawing/2014/main" id="{2773D2EA-6668-4609-8786-A1192AA5E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F0EF13-B205-444B-8F7B-00E6B1A53A11}"/>
              </a:ext>
            </a:extLst>
          </p:cNvPr>
          <p:cNvSpPr>
            <a:spLocks noGrp="1"/>
          </p:cNvSpPr>
          <p:nvPr>
            <p:ph type="sldNum" sz="quarter" idx="12"/>
          </p:nvPr>
        </p:nvSpPr>
        <p:spPr/>
        <p:txBody>
          <a:bodyPr/>
          <a:lstStyle/>
          <a:p>
            <a:fld id="{C851C8ED-2695-4D40-86CD-282A24D9C049}" type="slidenum">
              <a:rPr lang="en-US" smtClean="0"/>
              <a:t>‹#›</a:t>
            </a:fld>
            <a:endParaRPr lang="en-US"/>
          </a:p>
        </p:txBody>
      </p:sp>
    </p:spTree>
    <p:extLst>
      <p:ext uri="{BB962C8B-B14F-4D97-AF65-F5344CB8AC3E}">
        <p14:creationId xmlns:p14="http://schemas.microsoft.com/office/powerpoint/2010/main" val="916995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0E1EE-5D88-4FFC-9E7F-3D13D8A356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784BE4-5AA2-475A-A9C4-76D95E0BBF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E84B84-4DC0-4D45-9B00-3C24F7BB571D}"/>
              </a:ext>
            </a:extLst>
          </p:cNvPr>
          <p:cNvSpPr>
            <a:spLocks noGrp="1"/>
          </p:cNvSpPr>
          <p:nvPr>
            <p:ph type="dt" sz="half" idx="10"/>
          </p:nvPr>
        </p:nvSpPr>
        <p:spPr/>
        <p:txBody>
          <a:bodyPr/>
          <a:lstStyle/>
          <a:p>
            <a:fld id="{B211F3CE-2B5C-44AA-ACB7-E9C1934E7A19}" type="datetimeFigureOut">
              <a:rPr lang="en-US" smtClean="0"/>
              <a:t>4/2/2021</a:t>
            </a:fld>
            <a:endParaRPr lang="en-US"/>
          </a:p>
        </p:txBody>
      </p:sp>
      <p:sp>
        <p:nvSpPr>
          <p:cNvPr id="5" name="Footer Placeholder 4">
            <a:extLst>
              <a:ext uri="{FF2B5EF4-FFF2-40B4-BE49-F238E27FC236}">
                <a16:creationId xmlns:a16="http://schemas.microsoft.com/office/drawing/2014/main" id="{BBB07303-3DA2-4BFE-9460-BFC6650D4A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7960CC-A8AD-4B87-A2A0-9E44CC49944B}"/>
              </a:ext>
            </a:extLst>
          </p:cNvPr>
          <p:cNvSpPr>
            <a:spLocks noGrp="1"/>
          </p:cNvSpPr>
          <p:nvPr>
            <p:ph type="sldNum" sz="quarter" idx="12"/>
          </p:nvPr>
        </p:nvSpPr>
        <p:spPr/>
        <p:txBody>
          <a:bodyPr/>
          <a:lstStyle/>
          <a:p>
            <a:fld id="{C851C8ED-2695-4D40-86CD-282A24D9C049}" type="slidenum">
              <a:rPr lang="en-US" smtClean="0"/>
              <a:t>‹#›</a:t>
            </a:fld>
            <a:endParaRPr lang="en-US"/>
          </a:p>
        </p:txBody>
      </p:sp>
    </p:spTree>
    <p:extLst>
      <p:ext uri="{BB962C8B-B14F-4D97-AF65-F5344CB8AC3E}">
        <p14:creationId xmlns:p14="http://schemas.microsoft.com/office/powerpoint/2010/main" val="1771892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D965E5-E00E-4FEC-A851-BDB1F9CBEE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5189CB-610D-4084-83E4-1EB7D6E51A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2D4E47-D5E9-471B-AE53-300D543CFD5A}"/>
              </a:ext>
            </a:extLst>
          </p:cNvPr>
          <p:cNvSpPr>
            <a:spLocks noGrp="1"/>
          </p:cNvSpPr>
          <p:nvPr>
            <p:ph type="dt" sz="half" idx="10"/>
          </p:nvPr>
        </p:nvSpPr>
        <p:spPr/>
        <p:txBody>
          <a:bodyPr/>
          <a:lstStyle/>
          <a:p>
            <a:fld id="{B211F3CE-2B5C-44AA-ACB7-E9C1934E7A19}" type="datetimeFigureOut">
              <a:rPr lang="en-US" smtClean="0"/>
              <a:t>4/2/2021</a:t>
            </a:fld>
            <a:endParaRPr lang="en-US"/>
          </a:p>
        </p:txBody>
      </p:sp>
      <p:sp>
        <p:nvSpPr>
          <p:cNvPr id="5" name="Footer Placeholder 4">
            <a:extLst>
              <a:ext uri="{FF2B5EF4-FFF2-40B4-BE49-F238E27FC236}">
                <a16:creationId xmlns:a16="http://schemas.microsoft.com/office/drawing/2014/main" id="{D30A77C8-4EB9-4242-8903-21374B8BCD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D66EDA-DF87-4BD6-A2E2-90D847A2A049}"/>
              </a:ext>
            </a:extLst>
          </p:cNvPr>
          <p:cNvSpPr>
            <a:spLocks noGrp="1"/>
          </p:cNvSpPr>
          <p:nvPr>
            <p:ph type="sldNum" sz="quarter" idx="12"/>
          </p:nvPr>
        </p:nvSpPr>
        <p:spPr/>
        <p:txBody>
          <a:bodyPr/>
          <a:lstStyle/>
          <a:p>
            <a:fld id="{C851C8ED-2695-4D40-86CD-282A24D9C049}" type="slidenum">
              <a:rPr lang="en-US" smtClean="0"/>
              <a:t>‹#›</a:t>
            </a:fld>
            <a:endParaRPr lang="en-US"/>
          </a:p>
        </p:txBody>
      </p:sp>
    </p:spTree>
    <p:extLst>
      <p:ext uri="{BB962C8B-B14F-4D97-AF65-F5344CB8AC3E}">
        <p14:creationId xmlns:p14="http://schemas.microsoft.com/office/powerpoint/2010/main" val="4063754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E6913-7EF3-4127-9772-1C5CD841E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5C5916-E8CA-4DC5-93FC-289A924E54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1AE6F-6B51-41D8-99A3-ED6A09F5B6F1}"/>
              </a:ext>
            </a:extLst>
          </p:cNvPr>
          <p:cNvSpPr>
            <a:spLocks noGrp="1"/>
          </p:cNvSpPr>
          <p:nvPr>
            <p:ph type="dt" sz="half" idx="10"/>
          </p:nvPr>
        </p:nvSpPr>
        <p:spPr/>
        <p:txBody>
          <a:bodyPr/>
          <a:lstStyle/>
          <a:p>
            <a:fld id="{B211F3CE-2B5C-44AA-ACB7-E9C1934E7A19}" type="datetimeFigureOut">
              <a:rPr lang="en-US" smtClean="0"/>
              <a:t>4/2/2021</a:t>
            </a:fld>
            <a:endParaRPr lang="en-US"/>
          </a:p>
        </p:txBody>
      </p:sp>
      <p:sp>
        <p:nvSpPr>
          <p:cNvPr id="5" name="Footer Placeholder 4">
            <a:extLst>
              <a:ext uri="{FF2B5EF4-FFF2-40B4-BE49-F238E27FC236}">
                <a16:creationId xmlns:a16="http://schemas.microsoft.com/office/drawing/2014/main" id="{6A220498-086F-4EA2-BC00-A4EF9797E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26019D-71A5-4D6E-9400-6A34312B2ECE}"/>
              </a:ext>
            </a:extLst>
          </p:cNvPr>
          <p:cNvSpPr>
            <a:spLocks noGrp="1"/>
          </p:cNvSpPr>
          <p:nvPr>
            <p:ph type="sldNum" sz="quarter" idx="12"/>
          </p:nvPr>
        </p:nvSpPr>
        <p:spPr/>
        <p:txBody>
          <a:bodyPr/>
          <a:lstStyle/>
          <a:p>
            <a:fld id="{C851C8ED-2695-4D40-86CD-282A24D9C049}" type="slidenum">
              <a:rPr lang="en-US" smtClean="0"/>
              <a:t>‹#›</a:t>
            </a:fld>
            <a:endParaRPr lang="en-US"/>
          </a:p>
        </p:txBody>
      </p:sp>
    </p:spTree>
    <p:extLst>
      <p:ext uri="{BB962C8B-B14F-4D97-AF65-F5344CB8AC3E}">
        <p14:creationId xmlns:p14="http://schemas.microsoft.com/office/powerpoint/2010/main" val="1756058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D41D1-D655-4C20-829D-BC9828B004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A9C5AE-C6E7-4E2A-AC56-E90BF02FD9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1FFDDD-BFE2-43A3-9EFF-FF0396C955D5}"/>
              </a:ext>
            </a:extLst>
          </p:cNvPr>
          <p:cNvSpPr>
            <a:spLocks noGrp="1"/>
          </p:cNvSpPr>
          <p:nvPr>
            <p:ph type="dt" sz="half" idx="10"/>
          </p:nvPr>
        </p:nvSpPr>
        <p:spPr/>
        <p:txBody>
          <a:bodyPr/>
          <a:lstStyle/>
          <a:p>
            <a:fld id="{B211F3CE-2B5C-44AA-ACB7-E9C1934E7A19}" type="datetimeFigureOut">
              <a:rPr lang="en-US" smtClean="0"/>
              <a:t>4/2/2021</a:t>
            </a:fld>
            <a:endParaRPr lang="en-US"/>
          </a:p>
        </p:txBody>
      </p:sp>
      <p:sp>
        <p:nvSpPr>
          <p:cNvPr id="5" name="Footer Placeholder 4">
            <a:extLst>
              <a:ext uri="{FF2B5EF4-FFF2-40B4-BE49-F238E27FC236}">
                <a16:creationId xmlns:a16="http://schemas.microsoft.com/office/drawing/2014/main" id="{67D6FC0F-D077-4D75-AC6F-B0EC485CA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A8800A-0979-4A5D-93CF-5F8472101736}"/>
              </a:ext>
            </a:extLst>
          </p:cNvPr>
          <p:cNvSpPr>
            <a:spLocks noGrp="1"/>
          </p:cNvSpPr>
          <p:nvPr>
            <p:ph type="sldNum" sz="quarter" idx="12"/>
          </p:nvPr>
        </p:nvSpPr>
        <p:spPr/>
        <p:txBody>
          <a:bodyPr/>
          <a:lstStyle/>
          <a:p>
            <a:fld id="{C851C8ED-2695-4D40-86CD-282A24D9C049}" type="slidenum">
              <a:rPr lang="en-US" smtClean="0"/>
              <a:t>‹#›</a:t>
            </a:fld>
            <a:endParaRPr lang="en-US"/>
          </a:p>
        </p:txBody>
      </p:sp>
    </p:spTree>
    <p:extLst>
      <p:ext uri="{BB962C8B-B14F-4D97-AF65-F5344CB8AC3E}">
        <p14:creationId xmlns:p14="http://schemas.microsoft.com/office/powerpoint/2010/main" val="2681349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C8E3B-D64B-4161-8229-C3E4C674FC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9C8EB4-14FC-4988-ACAF-C4645E1C2E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5B8F9A-9709-4C4A-B85D-16F7DCBD93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0241D7-D089-409A-B183-F95F23029834}"/>
              </a:ext>
            </a:extLst>
          </p:cNvPr>
          <p:cNvSpPr>
            <a:spLocks noGrp="1"/>
          </p:cNvSpPr>
          <p:nvPr>
            <p:ph type="dt" sz="half" idx="10"/>
          </p:nvPr>
        </p:nvSpPr>
        <p:spPr/>
        <p:txBody>
          <a:bodyPr/>
          <a:lstStyle/>
          <a:p>
            <a:fld id="{B211F3CE-2B5C-44AA-ACB7-E9C1934E7A19}" type="datetimeFigureOut">
              <a:rPr lang="en-US" smtClean="0"/>
              <a:t>4/2/2021</a:t>
            </a:fld>
            <a:endParaRPr lang="en-US"/>
          </a:p>
        </p:txBody>
      </p:sp>
      <p:sp>
        <p:nvSpPr>
          <p:cNvPr id="6" name="Footer Placeholder 5">
            <a:extLst>
              <a:ext uri="{FF2B5EF4-FFF2-40B4-BE49-F238E27FC236}">
                <a16:creationId xmlns:a16="http://schemas.microsoft.com/office/drawing/2014/main" id="{5A79BDC3-E448-4F4E-8874-1ED1C05BAE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ED9E83-613F-4D2D-8BD5-FBA7436E8E89}"/>
              </a:ext>
            </a:extLst>
          </p:cNvPr>
          <p:cNvSpPr>
            <a:spLocks noGrp="1"/>
          </p:cNvSpPr>
          <p:nvPr>
            <p:ph type="sldNum" sz="quarter" idx="12"/>
          </p:nvPr>
        </p:nvSpPr>
        <p:spPr/>
        <p:txBody>
          <a:bodyPr/>
          <a:lstStyle/>
          <a:p>
            <a:fld id="{C851C8ED-2695-4D40-86CD-282A24D9C049}" type="slidenum">
              <a:rPr lang="en-US" smtClean="0"/>
              <a:t>‹#›</a:t>
            </a:fld>
            <a:endParaRPr lang="en-US"/>
          </a:p>
        </p:txBody>
      </p:sp>
    </p:spTree>
    <p:extLst>
      <p:ext uri="{BB962C8B-B14F-4D97-AF65-F5344CB8AC3E}">
        <p14:creationId xmlns:p14="http://schemas.microsoft.com/office/powerpoint/2010/main" val="1611890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ABB1B-5D67-4BCF-A51E-121DBEABB1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B87586-B573-4D33-A1BE-A66348E620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2043ED-81C1-4057-BB0A-690A9E84CC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0DF6CD-CEC7-4E79-827B-BFF42F52F3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F30A80-5214-4E0E-99B7-3F124D5810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50B3F0-729B-42B5-AD3E-F89D312A84BB}"/>
              </a:ext>
            </a:extLst>
          </p:cNvPr>
          <p:cNvSpPr>
            <a:spLocks noGrp="1"/>
          </p:cNvSpPr>
          <p:nvPr>
            <p:ph type="dt" sz="half" idx="10"/>
          </p:nvPr>
        </p:nvSpPr>
        <p:spPr/>
        <p:txBody>
          <a:bodyPr/>
          <a:lstStyle/>
          <a:p>
            <a:fld id="{B211F3CE-2B5C-44AA-ACB7-E9C1934E7A19}" type="datetimeFigureOut">
              <a:rPr lang="en-US" smtClean="0"/>
              <a:t>4/2/2021</a:t>
            </a:fld>
            <a:endParaRPr lang="en-US"/>
          </a:p>
        </p:txBody>
      </p:sp>
      <p:sp>
        <p:nvSpPr>
          <p:cNvPr id="8" name="Footer Placeholder 7">
            <a:extLst>
              <a:ext uri="{FF2B5EF4-FFF2-40B4-BE49-F238E27FC236}">
                <a16:creationId xmlns:a16="http://schemas.microsoft.com/office/drawing/2014/main" id="{08F83511-7DE4-4133-9DCE-0F7F9046F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7027A4-17FF-442D-82AD-373630ABCE2E}"/>
              </a:ext>
            </a:extLst>
          </p:cNvPr>
          <p:cNvSpPr>
            <a:spLocks noGrp="1"/>
          </p:cNvSpPr>
          <p:nvPr>
            <p:ph type="sldNum" sz="quarter" idx="12"/>
          </p:nvPr>
        </p:nvSpPr>
        <p:spPr/>
        <p:txBody>
          <a:bodyPr/>
          <a:lstStyle/>
          <a:p>
            <a:fld id="{C851C8ED-2695-4D40-86CD-282A24D9C049}" type="slidenum">
              <a:rPr lang="en-US" smtClean="0"/>
              <a:t>‹#›</a:t>
            </a:fld>
            <a:endParaRPr lang="en-US"/>
          </a:p>
        </p:txBody>
      </p:sp>
    </p:spTree>
    <p:extLst>
      <p:ext uri="{BB962C8B-B14F-4D97-AF65-F5344CB8AC3E}">
        <p14:creationId xmlns:p14="http://schemas.microsoft.com/office/powerpoint/2010/main" val="4016995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19918-B441-4025-B55C-AD51143EBD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3B7AE5-DDC8-4977-9CEE-304AED1EB670}"/>
              </a:ext>
            </a:extLst>
          </p:cNvPr>
          <p:cNvSpPr>
            <a:spLocks noGrp="1"/>
          </p:cNvSpPr>
          <p:nvPr>
            <p:ph type="dt" sz="half" idx="10"/>
          </p:nvPr>
        </p:nvSpPr>
        <p:spPr/>
        <p:txBody>
          <a:bodyPr/>
          <a:lstStyle/>
          <a:p>
            <a:fld id="{B211F3CE-2B5C-44AA-ACB7-E9C1934E7A19}" type="datetimeFigureOut">
              <a:rPr lang="en-US" smtClean="0"/>
              <a:t>4/2/2021</a:t>
            </a:fld>
            <a:endParaRPr lang="en-US"/>
          </a:p>
        </p:txBody>
      </p:sp>
      <p:sp>
        <p:nvSpPr>
          <p:cNvPr id="4" name="Footer Placeholder 3">
            <a:extLst>
              <a:ext uri="{FF2B5EF4-FFF2-40B4-BE49-F238E27FC236}">
                <a16:creationId xmlns:a16="http://schemas.microsoft.com/office/drawing/2014/main" id="{C7FF8D78-9499-40A3-858E-C077C97840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D8EE2D-09F8-4A5D-B43D-1DCDA4730A9B}"/>
              </a:ext>
            </a:extLst>
          </p:cNvPr>
          <p:cNvSpPr>
            <a:spLocks noGrp="1"/>
          </p:cNvSpPr>
          <p:nvPr>
            <p:ph type="sldNum" sz="quarter" idx="12"/>
          </p:nvPr>
        </p:nvSpPr>
        <p:spPr/>
        <p:txBody>
          <a:bodyPr/>
          <a:lstStyle/>
          <a:p>
            <a:fld id="{C851C8ED-2695-4D40-86CD-282A24D9C049}" type="slidenum">
              <a:rPr lang="en-US" smtClean="0"/>
              <a:t>‹#›</a:t>
            </a:fld>
            <a:endParaRPr lang="en-US"/>
          </a:p>
        </p:txBody>
      </p:sp>
    </p:spTree>
    <p:extLst>
      <p:ext uri="{BB962C8B-B14F-4D97-AF65-F5344CB8AC3E}">
        <p14:creationId xmlns:p14="http://schemas.microsoft.com/office/powerpoint/2010/main" val="718879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9C5BBB-D164-46F7-A865-A3EE158B6CA4}"/>
              </a:ext>
            </a:extLst>
          </p:cNvPr>
          <p:cNvSpPr>
            <a:spLocks noGrp="1"/>
          </p:cNvSpPr>
          <p:nvPr>
            <p:ph type="dt" sz="half" idx="10"/>
          </p:nvPr>
        </p:nvSpPr>
        <p:spPr/>
        <p:txBody>
          <a:bodyPr/>
          <a:lstStyle/>
          <a:p>
            <a:fld id="{B211F3CE-2B5C-44AA-ACB7-E9C1934E7A19}" type="datetimeFigureOut">
              <a:rPr lang="en-US" smtClean="0"/>
              <a:t>4/2/2021</a:t>
            </a:fld>
            <a:endParaRPr lang="en-US"/>
          </a:p>
        </p:txBody>
      </p:sp>
      <p:sp>
        <p:nvSpPr>
          <p:cNvPr id="3" name="Footer Placeholder 2">
            <a:extLst>
              <a:ext uri="{FF2B5EF4-FFF2-40B4-BE49-F238E27FC236}">
                <a16:creationId xmlns:a16="http://schemas.microsoft.com/office/drawing/2014/main" id="{D0A68D55-449E-4019-AE8F-66C441818C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BE0194-E330-4726-A1BA-DA2A542ECD3C}"/>
              </a:ext>
            </a:extLst>
          </p:cNvPr>
          <p:cNvSpPr>
            <a:spLocks noGrp="1"/>
          </p:cNvSpPr>
          <p:nvPr>
            <p:ph type="sldNum" sz="quarter" idx="12"/>
          </p:nvPr>
        </p:nvSpPr>
        <p:spPr/>
        <p:txBody>
          <a:bodyPr/>
          <a:lstStyle/>
          <a:p>
            <a:fld id="{C851C8ED-2695-4D40-86CD-282A24D9C049}" type="slidenum">
              <a:rPr lang="en-US" smtClean="0"/>
              <a:t>‹#›</a:t>
            </a:fld>
            <a:endParaRPr lang="en-US"/>
          </a:p>
        </p:txBody>
      </p:sp>
    </p:spTree>
    <p:extLst>
      <p:ext uri="{BB962C8B-B14F-4D97-AF65-F5344CB8AC3E}">
        <p14:creationId xmlns:p14="http://schemas.microsoft.com/office/powerpoint/2010/main" val="2544121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FA272-2AF3-4B13-BFDB-99790838F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69C45B-9795-49BD-81E2-659538648F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F90F02-8E74-4BF6-BC02-27FD01A8D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332BCB-003E-4892-AC30-B52DF77F631F}"/>
              </a:ext>
            </a:extLst>
          </p:cNvPr>
          <p:cNvSpPr>
            <a:spLocks noGrp="1"/>
          </p:cNvSpPr>
          <p:nvPr>
            <p:ph type="dt" sz="half" idx="10"/>
          </p:nvPr>
        </p:nvSpPr>
        <p:spPr/>
        <p:txBody>
          <a:bodyPr/>
          <a:lstStyle/>
          <a:p>
            <a:fld id="{B211F3CE-2B5C-44AA-ACB7-E9C1934E7A19}" type="datetimeFigureOut">
              <a:rPr lang="en-US" smtClean="0"/>
              <a:t>4/2/2021</a:t>
            </a:fld>
            <a:endParaRPr lang="en-US"/>
          </a:p>
        </p:txBody>
      </p:sp>
      <p:sp>
        <p:nvSpPr>
          <p:cNvPr id="6" name="Footer Placeholder 5">
            <a:extLst>
              <a:ext uri="{FF2B5EF4-FFF2-40B4-BE49-F238E27FC236}">
                <a16:creationId xmlns:a16="http://schemas.microsoft.com/office/drawing/2014/main" id="{9D0FDAC1-0279-4003-9D78-F6D05B487A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687D2A-03D3-43F4-B9D9-DA5D27B1B489}"/>
              </a:ext>
            </a:extLst>
          </p:cNvPr>
          <p:cNvSpPr>
            <a:spLocks noGrp="1"/>
          </p:cNvSpPr>
          <p:nvPr>
            <p:ph type="sldNum" sz="quarter" idx="12"/>
          </p:nvPr>
        </p:nvSpPr>
        <p:spPr/>
        <p:txBody>
          <a:bodyPr/>
          <a:lstStyle/>
          <a:p>
            <a:fld id="{C851C8ED-2695-4D40-86CD-282A24D9C049}" type="slidenum">
              <a:rPr lang="en-US" smtClean="0"/>
              <a:t>‹#›</a:t>
            </a:fld>
            <a:endParaRPr lang="en-US"/>
          </a:p>
        </p:txBody>
      </p:sp>
    </p:spTree>
    <p:extLst>
      <p:ext uri="{BB962C8B-B14F-4D97-AF65-F5344CB8AC3E}">
        <p14:creationId xmlns:p14="http://schemas.microsoft.com/office/powerpoint/2010/main" val="3169102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19112-CB00-4E08-8737-A034585EA9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D9844B-AD95-428E-98DE-65D80F8DC2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9B20C0-85E1-48CC-8698-6B9FA5362A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FA39CC-C718-47CF-8569-719F75DB2D2F}"/>
              </a:ext>
            </a:extLst>
          </p:cNvPr>
          <p:cNvSpPr>
            <a:spLocks noGrp="1"/>
          </p:cNvSpPr>
          <p:nvPr>
            <p:ph type="dt" sz="half" idx="10"/>
          </p:nvPr>
        </p:nvSpPr>
        <p:spPr/>
        <p:txBody>
          <a:bodyPr/>
          <a:lstStyle/>
          <a:p>
            <a:fld id="{B211F3CE-2B5C-44AA-ACB7-E9C1934E7A19}" type="datetimeFigureOut">
              <a:rPr lang="en-US" smtClean="0"/>
              <a:t>4/2/2021</a:t>
            </a:fld>
            <a:endParaRPr lang="en-US"/>
          </a:p>
        </p:txBody>
      </p:sp>
      <p:sp>
        <p:nvSpPr>
          <p:cNvPr id="6" name="Footer Placeholder 5">
            <a:extLst>
              <a:ext uri="{FF2B5EF4-FFF2-40B4-BE49-F238E27FC236}">
                <a16:creationId xmlns:a16="http://schemas.microsoft.com/office/drawing/2014/main" id="{F644E471-0CC6-4CE4-AAB7-BE8BB49C98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E57FAC-5D4D-43E2-9452-DCCF53402619}"/>
              </a:ext>
            </a:extLst>
          </p:cNvPr>
          <p:cNvSpPr>
            <a:spLocks noGrp="1"/>
          </p:cNvSpPr>
          <p:nvPr>
            <p:ph type="sldNum" sz="quarter" idx="12"/>
          </p:nvPr>
        </p:nvSpPr>
        <p:spPr/>
        <p:txBody>
          <a:bodyPr/>
          <a:lstStyle/>
          <a:p>
            <a:fld id="{C851C8ED-2695-4D40-86CD-282A24D9C049}" type="slidenum">
              <a:rPr lang="en-US" smtClean="0"/>
              <a:t>‹#›</a:t>
            </a:fld>
            <a:endParaRPr lang="en-US"/>
          </a:p>
        </p:txBody>
      </p:sp>
    </p:spTree>
    <p:extLst>
      <p:ext uri="{BB962C8B-B14F-4D97-AF65-F5344CB8AC3E}">
        <p14:creationId xmlns:p14="http://schemas.microsoft.com/office/powerpoint/2010/main" val="1454556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E89B9D-F5B6-4AF5-9492-E6763AE8DE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67C942-CC25-43F3-BEF0-2590D9A69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8BB5C0-9485-4741-B6F1-376EB8E728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1F3CE-2B5C-44AA-ACB7-E9C1934E7A19}" type="datetimeFigureOut">
              <a:rPr lang="en-US" smtClean="0"/>
              <a:t>4/2/2021</a:t>
            </a:fld>
            <a:endParaRPr lang="en-US"/>
          </a:p>
        </p:txBody>
      </p:sp>
      <p:sp>
        <p:nvSpPr>
          <p:cNvPr id="5" name="Footer Placeholder 4">
            <a:extLst>
              <a:ext uri="{FF2B5EF4-FFF2-40B4-BE49-F238E27FC236}">
                <a16:creationId xmlns:a16="http://schemas.microsoft.com/office/drawing/2014/main" id="{CC27AFBD-3BEC-4AF2-889B-E431A17DD5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A4D006-4F67-4CDA-8960-E4DE426910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1C8ED-2695-4D40-86CD-282A24D9C049}" type="slidenum">
              <a:rPr lang="en-US" smtClean="0"/>
              <a:t>‹#›</a:t>
            </a:fld>
            <a:endParaRPr lang="en-US"/>
          </a:p>
        </p:txBody>
      </p:sp>
    </p:spTree>
    <p:extLst>
      <p:ext uri="{BB962C8B-B14F-4D97-AF65-F5344CB8AC3E}">
        <p14:creationId xmlns:p14="http://schemas.microsoft.com/office/powerpoint/2010/main" val="1338989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22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0794-8CE5-4843-B141-34F704DB769C}"/>
              </a:ext>
            </a:extLst>
          </p:cNvPr>
          <p:cNvSpPr>
            <a:spLocks noGrp="1"/>
          </p:cNvSpPr>
          <p:nvPr>
            <p:ph type="ctrTitle"/>
          </p:nvPr>
        </p:nvSpPr>
        <p:spPr>
          <a:xfrm>
            <a:off x="1243833" y="2063113"/>
            <a:ext cx="9144000" cy="2387600"/>
          </a:xfrm>
        </p:spPr>
        <p:txBody>
          <a:bodyPr>
            <a:normAutofit/>
          </a:bodyPr>
          <a:lstStyle/>
          <a:p>
            <a:r>
              <a:rPr lang="en-US" sz="3600" b="1" dirty="0">
                <a:solidFill>
                  <a:srgbClr val="BDDFEF"/>
                </a:solidFill>
              </a:rPr>
              <a:t>Can Changes in Hot Spring Composition Reflect Decadal-Scale Deformation of the Yellowstone Caldera?</a:t>
            </a:r>
            <a:br>
              <a:rPr lang="en-US" sz="3600" b="1" dirty="0">
                <a:solidFill>
                  <a:srgbClr val="BDDFEF"/>
                </a:solidFill>
              </a:rPr>
            </a:br>
            <a:endParaRPr lang="en-US" sz="3600" dirty="0">
              <a:solidFill>
                <a:srgbClr val="BDDFEF"/>
              </a:solidFill>
            </a:endParaRPr>
          </a:p>
        </p:txBody>
      </p:sp>
      <p:sp>
        <p:nvSpPr>
          <p:cNvPr id="3" name="Subtitle 2">
            <a:extLst>
              <a:ext uri="{FF2B5EF4-FFF2-40B4-BE49-F238E27FC236}">
                <a16:creationId xmlns:a16="http://schemas.microsoft.com/office/drawing/2014/main" id="{A0A0B7D9-30FD-4DED-9078-AE770A9B332C}"/>
              </a:ext>
            </a:extLst>
          </p:cNvPr>
          <p:cNvSpPr>
            <a:spLocks noGrp="1"/>
          </p:cNvSpPr>
          <p:nvPr>
            <p:ph type="subTitle" idx="1"/>
          </p:nvPr>
        </p:nvSpPr>
        <p:spPr>
          <a:xfrm>
            <a:off x="1415439" y="4029115"/>
            <a:ext cx="9144000" cy="699029"/>
          </a:xfrm>
        </p:spPr>
        <p:txBody>
          <a:bodyPr/>
          <a:lstStyle/>
          <a:p>
            <a:r>
              <a:rPr lang="en-US" sz="2400" dirty="0">
                <a:solidFill>
                  <a:srgbClr val="78BEDE"/>
                </a:solidFill>
              </a:rPr>
              <a:t>Justin R. Baez | Everett L. Shock</a:t>
            </a:r>
          </a:p>
          <a:p>
            <a:endParaRPr lang="en-US" dirty="0">
              <a:solidFill>
                <a:srgbClr val="78BEDE"/>
              </a:solidFill>
            </a:endParaRPr>
          </a:p>
        </p:txBody>
      </p:sp>
      <p:sp>
        <p:nvSpPr>
          <p:cNvPr id="4" name="TextBox 3">
            <a:extLst>
              <a:ext uri="{FF2B5EF4-FFF2-40B4-BE49-F238E27FC236}">
                <a16:creationId xmlns:a16="http://schemas.microsoft.com/office/drawing/2014/main" id="{E9B2A7A2-40A3-4241-A8EB-6A23B8BD03CF}"/>
              </a:ext>
            </a:extLst>
          </p:cNvPr>
          <p:cNvSpPr txBox="1"/>
          <p:nvPr/>
        </p:nvSpPr>
        <p:spPr>
          <a:xfrm>
            <a:off x="3917678" y="4437813"/>
            <a:ext cx="4134979" cy="646331"/>
          </a:xfrm>
          <a:prstGeom prst="rect">
            <a:avLst/>
          </a:prstGeom>
          <a:noFill/>
        </p:spPr>
        <p:txBody>
          <a:bodyPr wrap="none" rtlCol="0">
            <a:spAutoFit/>
          </a:bodyPr>
          <a:lstStyle/>
          <a:p>
            <a:r>
              <a:rPr lang="en-US" sz="1800" dirty="0">
                <a:solidFill>
                  <a:srgbClr val="2D68A9"/>
                </a:solidFill>
              </a:rPr>
              <a:t>The School of Earth and Space Exploration</a:t>
            </a:r>
          </a:p>
          <a:p>
            <a:endParaRPr lang="en-US" dirty="0">
              <a:solidFill>
                <a:srgbClr val="2D68A9"/>
              </a:solidFill>
            </a:endParaRPr>
          </a:p>
        </p:txBody>
      </p:sp>
      <p:sp>
        <p:nvSpPr>
          <p:cNvPr id="6" name="Rectangle 5">
            <a:extLst>
              <a:ext uri="{FF2B5EF4-FFF2-40B4-BE49-F238E27FC236}">
                <a16:creationId xmlns:a16="http://schemas.microsoft.com/office/drawing/2014/main" id="{8A1190C0-7509-4B9C-B2A7-C777DD351D51}"/>
              </a:ext>
            </a:extLst>
          </p:cNvPr>
          <p:cNvSpPr/>
          <p:nvPr/>
        </p:nvSpPr>
        <p:spPr>
          <a:xfrm>
            <a:off x="118533" y="160866"/>
            <a:ext cx="11954933" cy="6536267"/>
          </a:xfrm>
          <a:prstGeom prst="rect">
            <a:avLst/>
          </a:prstGeom>
          <a:noFill/>
          <a:ln w="28575">
            <a:solidFill>
              <a:srgbClr val="B14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8767999-5F25-4FFB-999E-B169D9A8CA22}"/>
              </a:ext>
            </a:extLst>
          </p:cNvPr>
          <p:cNvCxnSpPr>
            <a:cxnSpLocks/>
          </p:cNvCxnSpPr>
          <p:nvPr/>
        </p:nvCxnSpPr>
        <p:spPr>
          <a:xfrm>
            <a:off x="1704337" y="3725333"/>
            <a:ext cx="3014419" cy="0"/>
          </a:xfrm>
          <a:prstGeom prst="line">
            <a:avLst/>
          </a:prstGeom>
          <a:ln w="28575">
            <a:solidFill>
              <a:srgbClr val="B1462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4A835CA-F9CE-475D-8ACD-5F781A46C23A}"/>
              </a:ext>
            </a:extLst>
          </p:cNvPr>
          <p:cNvCxnSpPr/>
          <p:nvPr/>
        </p:nvCxnSpPr>
        <p:spPr>
          <a:xfrm>
            <a:off x="6925734" y="3725333"/>
            <a:ext cx="2980267" cy="0"/>
          </a:xfrm>
          <a:prstGeom prst="line">
            <a:avLst/>
          </a:prstGeom>
          <a:ln w="28575">
            <a:solidFill>
              <a:srgbClr val="B1462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34225F1-1C71-45A0-9384-9F42B10DE20B}"/>
              </a:ext>
            </a:extLst>
          </p:cNvPr>
          <p:cNvCxnSpPr>
            <a:cxnSpLocks/>
          </p:cNvCxnSpPr>
          <p:nvPr/>
        </p:nvCxnSpPr>
        <p:spPr>
          <a:xfrm>
            <a:off x="1603022" y="2318763"/>
            <a:ext cx="8410222" cy="0"/>
          </a:xfrm>
          <a:prstGeom prst="line">
            <a:avLst/>
          </a:prstGeom>
          <a:ln w="28575">
            <a:solidFill>
              <a:srgbClr val="B1462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719EAA-FD82-4E28-A149-CB59C1426FDF}"/>
              </a:ext>
            </a:extLst>
          </p:cNvPr>
          <p:cNvSpPr txBox="1"/>
          <p:nvPr/>
        </p:nvSpPr>
        <p:spPr>
          <a:xfrm>
            <a:off x="1768250" y="6161064"/>
            <a:ext cx="8791189" cy="369332"/>
          </a:xfrm>
          <a:prstGeom prst="rect">
            <a:avLst/>
          </a:prstGeom>
          <a:noFill/>
        </p:spPr>
        <p:txBody>
          <a:bodyPr wrap="none" rtlCol="0">
            <a:spAutoFit/>
          </a:bodyPr>
          <a:lstStyle/>
          <a:p>
            <a:r>
              <a:rPr lang="en-US" dirty="0">
                <a:solidFill>
                  <a:schemeClr val="bg1"/>
                </a:solidFill>
                <a:latin typeface="Abadi" panose="020B0604020104020204" pitchFamily="34" charset="0"/>
              </a:rPr>
              <a:t>Thank you to the GeoPig team, who’s support, and criticism made this project possible. </a:t>
            </a:r>
          </a:p>
        </p:txBody>
      </p:sp>
    </p:spTree>
    <p:extLst>
      <p:ext uri="{BB962C8B-B14F-4D97-AF65-F5344CB8AC3E}">
        <p14:creationId xmlns:p14="http://schemas.microsoft.com/office/powerpoint/2010/main" val="2993111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22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64171-9767-4ED3-9768-2CFE64390948}"/>
              </a:ext>
            </a:extLst>
          </p:cNvPr>
          <p:cNvSpPr>
            <a:spLocks noGrp="1"/>
          </p:cNvSpPr>
          <p:nvPr>
            <p:ph type="title"/>
          </p:nvPr>
        </p:nvSpPr>
        <p:spPr>
          <a:xfrm>
            <a:off x="173446" y="0"/>
            <a:ext cx="10515600" cy="1325563"/>
          </a:xfrm>
        </p:spPr>
        <p:txBody>
          <a:bodyPr/>
          <a:lstStyle/>
          <a:p>
            <a:r>
              <a:rPr lang="en-US" dirty="0">
                <a:solidFill>
                  <a:srgbClr val="6CADCA"/>
                </a:solidFill>
              </a:rPr>
              <a:t>Yellowstone National Park (YNP)</a:t>
            </a:r>
          </a:p>
        </p:txBody>
      </p:sp>
      <p:cxnSp>
        <p:nvCxnSpPr>
          <p:cNvPr id="4" name="Straight Connector 3">
            <a:extLst>
              <a:ext uri="{FF2B5EF4-FFF2-40B4-BE49-F238E27FC236}">
                <a16:creationId xmlns:a16="http://schemas.microsoft.com/office/drawing/2014/main" id="{CAE539DE-4620-447A-A38B-077932785114}"/>
              </a:ext>
            </a:extLst>
          </p:cNvPr>
          <p:cNvCxnSpPr>
            <a:cxnSpLocks/>
          </p:cNvCxnSpPr>
          <p:nvPr/>
        </p:nvCxnSpPr>
        <p:spPr>
          <a:xfrm>
            <a:off x="276193" y="1009038"/>
            <a:ext cx="7184150" cy="0"/>
          </a:xfrm>
          <a:prstGeom prst="line">
            <a:avLst/>
          </a:prstGeom>
          <a:ln w="28575">
            <a:solidFill>
              <a:srgbClr val="B14623"/>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D20C7D6C-590C-4067-B617-E25EC33739B8}"/>
              </a:ext>
            </a:extLst>
          </p:cNvPr>
          <p:cNvGrpSpPr/>
          <p:nvPr/>
        </p:nvGrpSpPr>
        <p:grpSpPr>
          <a:xfrm>
            <a:off x="6558844" y="1512711"/>
            <a:ext cx="5283200" cy="4030133"/>
            <a:chOff x="6558844" y="1512711"/>
            <a:chExt cx="5283200" cy="4030133"/>
          </a:xfrm>
        </p:grpSpPr>
        <p:grpSp>
          <p:nvGrpSpPr>
            <p:cNvPr id="58" name="Group 57">
              <a:extLst>
                <a:ext uri="{FF2B5EF4-FFF2-40B4-BE49-F238E27FC236}">
                  <a16:creationId xmlns:a16="http://schemas.microsoft.com/office/drawing/2014/main" id="{4A21B72C-80F0-4B94-9423-7ABA10343935}"/>
                </a:ext>
              </a:extLst>
            </p:cNvPr>
            <p:cNvGrpSpPr/>
            <p:nvPr/>
          </p:nvGrpSpPr>
          <p:grpSpPr>
            <a:xfrm>
              <a:off x="6558844" y="1512711"/>
              <a:ext cx="5283200" cy="4030133"/>
              <a:chOff x="6558844" y="1512711"/>
              <a:chExt cx="5283200" cy="4030133"/>
            </a:xfrm>
          </p:grpSpPr>
          <p:pic>
            <p:nvPicPr>
              <p:cNvPr id="40" name="Picture 39" descr="A picture containing grass, outdoor, sky, ground&#10;&#10;Description automatically generated">
                <a:extLst>
                  <a:ext uri="{FF2B5EF4-FFF2-40B4-BE49-F238E27FC236}">
                    <a16:creationId xmlns:a16="http://schemas.microsoft.com/office/drawing/2014/main" id="{4C9FAB28-AA30-4236-BFAB-E04F74375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082" y="1613641"/>
                <a:ext cx="5102437" cy="3826828"/>
              </a:xfrm>
              <a:prstGeom prst="rect">
                <a:avLst/>
              </a:prstGeom>
            </p:spPr>
          </p:pic>
          <p:sp>
            <p:nvSpPr>
              <p:cNvPr id="41" name="Rectangle 40">
                <a:extLst>
                  <a:ext uri="{FF2B5EF4-FFF2-40B4-BE49-F238E27FC236}">
                    <a16:creationId xmlns:a16="http://schemas.microsoft.com/office/drawing/2014/main" id="{690352A1-AD90-4801-8793-DD1C2DB5C581}"/>
                  </a:ext>
                </a:extLst>
              </p:cNvPr>
              <p:cNvSpPr/>
              <p:nvPr/>
            </p:nvSpPr>
            <p:spPr bwMode="auto">
              <a:xfrm>
                <a:off x="6558844" y="1512711"/>
                <a:ext cx="5283200" cy="4030133"/>
              </a:xfrm>
              <a:prstGeom prst="rect">
                <a:avLst/>
              </a:prstGeom>
              <a:noFill/>
              <a:ln w="28575" cap="flat" cmpd="sng" algn="ctr">
                <a:solidFill>
                  <a:srgbClr val="AFD8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dirty="0">
                  <a:ln>
                    <a:noFill/>
                  </a:ln>
                  <a:solidFill>
                    <a:srgbClr val="BDDFEF"/>
                  </a:solidFill>
                  <a:effectLst/>
                  <a:latin typeface="Arial" charset="0"/>
                </a:endParaRPr>
              </a:p>
            </p:txBody>
          </p:sp>
        </p:grpSp>
        <p:sp>
          <p:nvSpPr>
            <p:cNvPr id="52" name="Arrow: Left 51">
              <a:extLst>
                <a:ext uri="{FF2B5EF4-FFF2-40B4-BE49-F238E27FC236}">
                  <a16:creationId xmlns:a16="http://schemas.microsoft.com/office/drawing/2014/main" id="{92803298-4E03-4AF5-B861-2A41EBBF2E79}"/>
                </a:ext>
              </a:extLst>
            </p:cNvPr>
            <p:cNvSpPr/>
            <p:nvPr/>
          </p:nvSpPr>
          <p:spPr bwMode="auto">
            <a:xfrm rot="16200000">
              <a:off x="8921870" y="3271384"/>
              <a:ext cx="540081" cy="267032"/>
            </a:xfrm>
            <a:prstGeom prst="lef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dirty="0">
                <a:ln>
                  <a:noFill/>
                </a:ln>
                <a:solidFill>
                  <a:schemeClr val="tx1"/>
                </a:solidFill>
                <a:effectLst/>
                <a:latin typeface="Arial" charset="0"/>
              </a:endParaRPr>
            </a:p>
          </p:txBody>
        </p:sp>
        <p:sp>
          <p:nvSpPr>
            <p:cNvPr id="53" name="TextBox 52">
              <a:extLst>
                <a:ext uri="{FF2B5EF4-FFF2-40B4-BE49-F238E27FC236}">
                  <a16:creationId xmlns:a16="http://schemas.microsoft.com/office/drawing/2014/main" id="{992510A1-7930-42A2-A0B2-BE1527FE3DC8}"/>
                </a:ext>
              </a:extLst>
            </p:cNvPr>
            <p:cNvSpPr txBox="1"/>
            <p:nvPr/>
          </p:nvSpPr>
          <p:spPr>
            <a:xfrm>
              <a:off x="8379791" y="2715085"/>
              <a:ext cx="1652440" cy="400110"/>
            </a:xfrm>
            <a:prstGeom prst="rect">
              <a:avLst/>
            </a:prstGeom>
            <a:noFill/>
          </p:spPr>
          <p:txBody>
            <a:bodyPr wrap="none" rtlCol="0">
              <a:spAutoFit/>
            </a:bodyPr>
            <a:lstStyle/>
            <a:p>
              <a:r>
                <a:rPr lang="en-US" sz="2000" b="1" dirty="0">
                  <a:solidFill>
                    <a:schemeClr val="bg1"/>
                  </a:solidFill>
                </a:rPr>
                <a:t>Obsidian Pool</a:t>
              </a:r>
            </a:p>
          </p:txBody>
        </p:sp>
      </p:grpSp>
      <p:sp>
        <p:nvSpPr>
          <p:cNvPr id="57" name="Rectangle 56">
            <a:extLst>
              <a:ext uri="{FF2B5EF4-FFF2-40B4-BE49-F238E27FC236}">
                <a16:creationId xmlns:a16="http://schemas.microsoft.com/office/drawing/2014/main" id="{C473EB44-3696-4C4E-9C93-1504ECF32585}"/>
              </a:ext>
            </a:extLst>
          </p:cNvPr>
          <p:cNvSpPr/>
          <p:nvPr/>
        </p:nvSpPr>
        <p:spPr>
          <a:xfrm>
            <a:off x="118533" y="101600"/>
            <a:ext cx="11949289" cy="6660444"/>
          </a:xfrm>
          <a:prstGeom prst="rect">
            <a:avLst/>
          </a:prstGeom>
          <a:noFill/>
          <a:ln w="28575">
            <a:solidFill>
              <a:srgbClr val="B14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A1E1A75-40AC-4BF3-ACCC-35CE77EF473E}"/>
              </a:ext>
            </a:extLst>
          </p:cNvPr>
          <p:cNvSpPr/>
          <p:nvPr/>
        </p:nvSpPr>
        <p:spPr>
          <a:xfrm>
            <a:off x="7277552" y="5111590"/>
            <a:ext cx="4462891" cy="276999"/>
          </a:xfrm>
          <a:prstGeom prst="rect">
            <a:avLst/>
          </a:prstGeom>
          <a:solidFill>
            <a:srgbClr val="7D715E"/>
          </a:solidFill>
        </p:spPr>
        <p:txBody>
          <a:bodyPr wrap="square">
            <a:spAutoFit/>
          </a:bodyPr>
          <a:lstStyle/>
          <a:p>
            <a:r>
              <a:rPr lang="en-US" sz="1200" dirty="0">
                <a:latin typeface="Arial" panose="020B0604020202020204" pitchFamily="34" charset="0"/>
              </a:rPr>
              <a:t>Photo by Everett Shock, Research Permit Study # YELL-05434</a:t>
            </a:r>
            <a:endParaRPr lang="en-US" sz="1200" dirty="0"/>
          </a:p>
        </p:txBody>
      </p:sp>
      <p:sp>
        <p:nvSpPr>
          <p:cNvPr id="5" name="TextBox 4">
            <a:extLst>
              <a:ext uri="{FF2B5EF4-FFF2-40B4-BE49-F238E27FC236}">
                <a16:creationId xmlns:a16="http://schemas.microsoft.com/office/drawing/2014/main" id="{E188AAE4-3372-46BD-B0AD-AEEBE9AECA2B}"/>
              </a:ext>
            </a:extLst>
          </p:cNvPr>
          <p:cNvSpPr txBox="1"/>
          <p:nvPr/>
        </p:nvSpPr>
        <p:spPr>
          <a:xfrm>
            <a:off x="4147637" y="1289167"/>
            <a:ext cx="2444920" cy="5355312"/>
          </a:xfrm>
          <a:prstGeom prst="rect">
            <a:avLst/>
          </a:prstGeom>
          <a:noFill/>
        </p:spPr>
        <p:txBody>
          <a:bodyPr wrap="square" rtlCol="0">
            <a:spAutoFit/>
          </a:bodyPr>
          <a:lstStyle/>
          <a:p>
            <a:pPr marL="285750" indent="-285750">
              <a:buFontTx/>
              <a:buChar char="-"/>
            </a:pPr>
            <a:r>
              <a:rPr lang="en-US" dirty="0">
                <a:solidFill>
                  <a:schemeClr val="bg1"/>
                </a:solidFill>
              </a:rPr>
              <a:t>YNP is home to a large caldera that formed ~600 Ka.</a:t>
            </a:r>
          </a:p>
          <a:p>
            <a:pPr marL="285750" indent="-285750">
              <a:buFontTx/>
              <a:buChar char="-"/>
            </a:pPr>
            <a:r>
              <a:rPr lang="en-US" dirty="0">
                <a:solidFill>
                  <a:schemeClr val="bg1"/>
                </a:solidFill>
              </a:rPr>
              <a:t>The Caldera contains naturally forming pools known as hot springs that are  comprised of various dissolved solutes.</a:t>
            </a:r>
          </a:p>
          <a:p>
            <a:pPr marL="285750" indent="-285750">
              <a:buFontTx/>
              <a:buChar char="-"/>
            </a:pPr>
            <a:r>
              <a:rPr lang="en-US" dirty="0">
                <a:solidFill>
                  <a:schemeClr val="bg1"/>
                </a:solidFill>
              </a:rPr>
              <a:t>The hot springs at YNP provide a means of understanding subsurface conditions that range from large-scale deformation to the mechanisms regarding volcanic or gaseous outputs. </a:t>
            </a:r>
          </a:p>
        </p:txBody>
      </p:sp>
      <p:grpSp>
        <p:nvGrpSpPr>
          <p:cNvPr id="9" name="Group 8">
            <a:extLst>
              <a:ext uri="{FF2B5EF4-FFF2-40B4-BE49-F238E27FC236}">
                <a16:creationId xmlns:a16="http://schemas.microsoft.com/office/drawing/2014/main" id="{D5EBAABD-A44F-4BC2-ACF9-3E1A83013722}"/>
              </a:ext>
            </a:extLst>
          </p:cNvPr>
          <p:cNvGrpSpPr/>
          <p:nvPr/>
        </p:nvGrpSpPr>
        <p:grpSpPr>
          <a:xfrm>
            <a:off x="276193" y="1605691"/>
            <a:ext cx="4042280" cy="4548850"/>
            <a:chOff x="276193" y="1605691"/>
            <a:chExt cx="4042280" cy="4548850"/>
          </a:xfrm>
        </p:grpSpPr>
        <p:grpSp>
          <p:nvGrpSpPr>
            <p:cNvPr id="8" name="Group 7">
              <a:extLst>
                <a:ext uri="{FF2B5EF4-FFF2-40B4-BE49-F238E27FC236}">
                  <a16:creationId xmlns:a16="http://schemas.microsoft.com/office/drawing/2014/main" id="{D76E11B8-ED92-4B9F-A4E3-73E13A880430}"/>
                </a:ext>
              </a:extLst>
            </p:cNvPr>
            <p:cNvGrpSpPr/>
            <p:nvPr/>
          </p:nvGrpSpPr>
          <p:grpSpPr>
            <a:xfrm>
              <a:off x="276193" y="1605691"/>
              <a:ext cx="3923817" cy="4548850"/>
              <a:chOff x="223610" y="1605691"/>
              <a:chExt cx="3923817" cy="4548850"/>
            </a:xfrm>
          </p:grpSpPr>
          <p:grpSp>
            <p:nvGrpSpPr>
              <p:cNvPr id="7" name="Group 6">
                <a:extLst>
                  <a:ext uri="{FF2B5EF4-FFF2-40B4-BE49-F238E27FC236}">
                    <a16:creationId xmlns:a16="http://schemas.microsoft.com/office/drawing/2014/main" id="{69A1F950-0A38-4BBE-93BF-DC8D677769A5}"/>
                  </a:ext>
                </a:extLst>
              </p:cNvPr>
              <p:cNvGrpSpPr/>
              <p:nvPr/>
            </p:nvGrpSpPr>
            <p:grpSpPr>
              <a:xfrm>
                <a:off x="223610" y="1605691"/>
                <a:ext cx="3923817" cy="4548850"/>
                <a:chOff x="231493" y="1504709"/>
                <a:chExt cx="3923817" cy="4548850"/>
              </a:xfrm>
            </p:grpSpPr>
            <p:pic>
              <p:nvPicPr>
                <p:cNvPr id="34" name="Picture 33">
                  <a:extLst>
                    <a:ext uri="{FF2B5EF4-FFF2-40B4-BE49-F238E27FC236}">
                      <a16:creationId xmlns:a16="http://schemas.microsoft.com/office/drawing/2014/main" id="{3101C93B-6873-4519-BC6B-C894763A2E2E}"/>
                    </a:ext>
                  </a:extLst>
                </p:cNvPr>
                <p:cNvPicPr>
                  <a:picLocks noChangeAspect="1"/>
                </p:cNvPicPr>
                <p:nvPr/>
              </p:nvPicPr>
              <p:blipFill rotWithShape="1">
                <a:blip r:embed="rId4"/>
                <a:srcRect l="7735" r="2238"/>
                <a:stretch/>
              </p:blipFill>
              <p:spPr>
                <a:xfrm>
                  <a:off x="349956" y="1613641"/>
                  <a:ext cx="3698320" cy="4336251"/>
                </a:xfrm>
                <a:prstGeom prst="rect">
                  <a:avLst/>
                </a:prstGeom>
              </p:spPr>
            </p:pic>
            <p:sp>
              <p:nvSpPr>
                <p:cNvPr id="36" name="Arrow: Left 35">
                  <a:extLst>
                    <a:ext uri="{FF2B5EF4-FFF2-40B4-BE49-F238E27FC236}">
                      <a16:creationId xmlns:a16="http://schemas.microsoft.com/office/drawing/2014/main" id="{06690D2B-5DA5-4051-93CA-01F93D00F2A8}"/>
                    </a:ext>
                  </a:extLst>
                </p:cNvPr>
                <p:cNvSpPr/>
                <p:nvPr/>
              </p:nvSpPr>
              <p:spPr bwMode="auto">
                <a:xfrm rot="18992084">
                  <a:off x="3022298" y="2975555"/>
                  <a:ext cx="433495" cy="167495"/>
                </a:xfrm>
                <a:prstGeom prst="lef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dirty="0">
                    <a:ln>
                      <a:noFill/>
                    </a:ln>
                    <a:solidFill>
                      <a:schemeClr val="tx1"/>
                    </a:solidFill>
                    <a:effectLst/>
                    <a:latin typeface="Arial" charset="0"/>
                  </a:endParaRPr>
                </a:p>
              </p:txBody>
            </p:sp>
            <p:sp>
              <p:nvSpPr>
                <p:cNvPr id="39" name="Rectangle 38">
                  <a:extLst>
                    <a:ext uri="{FF2B5EF4-FFF2-40B4-BE49-F238E27FC236}">
                      <a16:creationId xmlns:a16="http://schemas.microsoft.com/office/drawing/2014/main" id="{1F832590-C0E5-4F60-9F28-D583DEB3B672}"/>
                    </a:ext>
                  </a:extLst>
                </p:cNvPr>
                <p:cNvSpPr/>
                <p:nvPr/>
              </p:nvSpPr>
              <p:spPr bwMode="auto">
                <a:xfrm>
                  <a:off x="231493" y="1504709"/>
                  <a:ext cx="3923817" cy="4548850"/>
                </a:xfrm>
                <a:prstGeom prst="rect">
                  <a:avLst/>
                </a:prstGeom>
                <a:noFill/>
                <a:ln w="28575" cap="flat" cmpd="sng" algn="ctr">
                  <a:solidFill>
                    <a:srgbClr val="AFD8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dirty="0">
                    <a:ln>
                      <a:noFill/>
                    </a:ln>
                    <a:solidFill>
                      <a:srgbClr val="BDDFEF"/>
                    </a:solidFill>
                    <a:effectLst/>
                    <a:latin typeface="Arial" charset="0"/>
                  </a:endParaRPr>
                </a:p>
              </p:txBody>
            </p:sp>
          </p:grpSp>
          <p:sp>
            <p:nvSpPr>
              <p:cNvPr id="42" name="Rectangle: Rounded Corners 41">
                <a:extLst>
                  <a:ext uri="{FF2B5EF4-FFF2-40B4-BE49-F238E27FC236}">
                    <a16:creationId xmlns:a16="http://schemas.microsoft.com/office/drawing/2014/main" id="{E0C463F4-0214-4816-B58C-5E27E719F140}"/>
                  </a:ext>
                </a:extLst>
              </p:cNvPr>
              <p:cNvSpPr/>
              <p:nvPr/>
            </p:nvSpPr>
            <p:spPr>
              <a:xfrm>
                <a:off x="2570400" y="2726084"/>
                <a:ext cx="1384955" cy="2010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B2D2E020-57BD-411E-81B1-FD908FE47577}"/>
                </a:ext>
              </a:extLst>
            </p:cNvPr>
            <p:cNvSpPr txBox="1"/>
            <p:nvPr/>
          </p:nvSpPr>
          <p:spPr>
            <a:xfrm>
              <a:off x="2548790" y="2672722"/>
              <a:ext cx="1769683" cy="307777"/>
            </a:xfrm>
            <a:prstGeom prst="rect">
              <a:avLst/>
            </a:prstGeom>
            <a:noFill/>
          </p:spPr>
          <p:txBody>
            <a:bodyPr wrap="square" rtlCol="0">
              <a:spAutoFit/>
            </a:bodyPr>
            <a:lstStyle/>
            <a:p>
              <a:r>
                <a:rPr lang="en-US" sz="1400" b="1" dirty="0">
                  <a:solidFill>
                    <a:srgbClr val="C00000"/>
                  </a:solidFill>
                </a:rPr>
                <a:t>Caldera Boundary</a:t>
              </a:r>
            </a:p>
          </p:txBody>
        </p:sp>
      </p:grpSp>
      <p:sp>
        <p:nvSpPr>
          <p:cNvPr id="48" name="TextBox 47">
            <a:extLst>
              <a:ext uri="{FF2B5EF4-FFF2-40B4-BE49-F238E27FC236}">
                <a16:creationId xmlns:a16="http://schemas.microsoft.com/office/drawing/2014/main" id="{46EB3900-36F0-45FB-882E-007189356424}"/>
              </a:ext>
            </a:extLst>
          </p:cNvPr>
          <p:cNvSpPr txBox="1"/>
          <p:nvPr/>
        </p:nvSpPr>
        <p:spPr>
          <a:xfrm>
            <a:off x="262405" y="6181293"/>
            <a:ext cx="2665998" cy="276999"/>
          </a:xfrm>
          <a:prstGeom prst="rect">
            <a:avLst/>
          </a:prstGeom>
          <a:noFill/>
        </p:spPr>
        <p:txBody>
          <a:bodyPr wrap="square" rtlCol="0">
            <a:spAutoFit/>
          </a:bodyPr>
          <a:lstStyle/>
          <a:p>
            <a:r>
              <a:rPr lang="en-US" sz="1200" dirty="0">
                <a:solidFill>
                  <a:schemeClr val="bg1"/>
                </a:solidFill>
              </a:rPr>
              <a:t>Sourced from (Waite and Smith, 2002)</a:t>
            </a:r>
          </a:p>
        </p:txBody>
      </p:sp>
    </p:spTree>
    <p:extLst>
      <p:ext uri="{BB962C8B-B14F-4D97-AF65-F5344CB8AC3E}">
        <p14:creationId xmlns:p14="http://schemas.microsoft.com/office/powerpoint/2010/main" val="2059495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22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1E717-97C4-4960-A2FE-3A8DD5C746F5}"/>
              </a:ext>
            </a:extLst>
          </p:cNvPr>
          <p:cNvSpPr>
            <a:spLocks noGrp="1"/>
          </p:cNvSpPr>
          <p:nvPr>
            <p:ph type="title"/>
          </p:nvPr>
        </p:nvSpPr>
        <p:spPr>
          <a:xfrm>
            <a:off x="217311" y="-75141"/>
            <a:ext cx="10515600" cy="1325563"/>
          </a:xfrm>
        </p:spPr>
        <p:txBody>
          <a:bodyPr/>
          <a:lstStyle/>
          <a:p>
            <a:r>
              <a:rPr lang="en-US" dirty="0">
                <a:solidFill>
                  <a:srgbClr val="6CADCA"/>
                </a:solidFill>
              </a:rPr>
              <a:t>Background (1)</a:t>
            </a:r>
          </a:p>
        </p:txBody>
      </p:sp>
      <p:cxnSp>
        <p:nvCxnSpPr>
          <p:cNvPr id="4" name="Straight Connector 3">
            <a:extLst>
              <a:ext uri="{FF2B5EF4-FFF2-40B4-BE49-F238E27FC236}">
                <a16:creationId xmlns:a16="http://schemas.microsoft.com/office/drawing/2014/main" id="{52A68F21-F792-4ABB-B070-E80E97CC8A27}"/>
              </a:ext>
            </a:extLst>
          </p:cNvPr>
          <p:cNvCxnSpPr>
            <a:cxnSpLocks/>
          </p:cNvCxnSpPr>
          <p:nvPr/>
        </p:nvCxnSpPr>
        <p:spPr>
          <a:xfrm>
            <a:off x="285044" y="936978"/>
            <a:ext cx="3395134" cy="0"/>
          </a:xfrm>
          <a:prstGeom prst="line">
            <a:avLst/>
          </a:prstGeom>
          <a:ln w="28575">
            <a:solidFill>
              <a:srgbClr val="B14623"/>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270EFEAA-2BEF-41F4-9252-3BA77F26A74B}"/>
              </a:ext>
            </a:extLst>
          </p:cNvPr>
          <p:cNvGrpSpPr/>
          <p:nvPr/>
        </p:nvGrpSpPr>
        <p:grpSpPr>
          <a:xfrm>
            <a:off x="278328" y="3861090"/>
            <a:ext cx="4170370" cy="2435409"/>
            <a:chOff x="239152" y="1919112"/>
            <a:chExt cx="6118379" cy="3759200"/>
          </a:xfrm>
        </p:grpSpPr>
        <p:pic>
          <p:nvPicPr>
            <p:cNvPr id="20" name="Picture 19">
              <a:extLst>
                <a:ext uri="{FF2B5EF4-FFF2-40B4-BE49-F238E27FC236}">
                  <a16:creationId xmlns:a16="http://schemas.microsoft.com/office/drawing/2014/main" id="{96E045A1-E4DD-4B99-9019-96908D69911E}"/>
                </a:ext>
              </a:extLst>
            </p:cNvPr>
            <p:cNvPicPr>
              <a:picLocks noChangeAspect="1"/>
            </p:cNvPicPr>
            <p:nvPr/>
          </p:nvPicPr>
          <p:blipFill>
            <a:blip r:embed="rId3"/>
            <a:stretch>
              <a:fillRect/>
            </a:stretch>
          </p:blipFill>
          <p:spPr>
            <a:xfrm>
              <a:off x="331686" y="2010039"/>
              <a:ext cx="5949683" cy="3562127"/>
            </a:xfrm>
            <a:prstGeom prst="rect">
              <a:avLst/>
            </a:prstGeom>
          </p:spPr>
        </p:pic>
        <p:sp>
          <p:nvSpPr>
            <p:cNvPr id="28" name="Rectangle 27">
              <a:extLst>
                <a:ext uri="{FF2B5EF4-FFF2-40B4-BE49-F238E27FC236}">
                  <a16:creationId xmlns:a16="http://schemas.microsoft.com/office/drawing/2014/main" id="{FBEE42A6-B009-4792-AB5C-B76E7EA6B34D}"/>
                </a:ext>
              </a:extLst>
            </p:cNvPr>
            <p:cNvSpPr/>
            <p:nvPr/>
          </p:nvSpPr>
          <p:spPr bwMode="auto">
            <a:xfrm>
              <a:off x="239152" y="1919112"/>
              <a:ext cx="6118379" cy="3759200"/>
            </a:xfrm>
            <a:prstGeom prst="rect">
              <a:avLst/>
            </a:prstGeom>
            <a:noFill/>
            <a:ln w="28575" cap="flat" cmpd="sng" algn="ctr">
              <a:solidFill>
                <a:srgbClr val="AFD8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dirty="0">
                <a:ln>
                  <a:noFill/>
                </a:ln>
                <a:solidFill>
                  <a:schemeClr val="tx1"/>
                </a:solidFill>
                <a:effectLst/>
                <a:latin typeface="Arial" charset="0"/>
              </a:endParaRPr>
            </a:p>
          </p:txBody>
        </p:sp>
      </p:grpSp>
      <p:sp>
        <p:nvSpPr>
          <p:cNvPr id="33" name="Rectangle 32">
            <a:extLst>
              <a:ext uri="{FF2B5EF4-FFF2-40B4-BE49-F238E27FC236}">
                <a16:creationId xmlns:a16="http://schemas.microsoft.com/office/drawing/2014/main" id="{3AC2B36F-2734-45E5-8225-271470D65051}"/>
              </a:ext>
            </a:extLst>
          </p:cNvPr>
          <p:cNvSpPr/>
          <p:nvPr/>
        </p:nvSpPr>
        <p:spPr>
          <a:xfrm>
            <a:off x="118533" y="101600"/>
            <a:ext cx="11949289" cy="6660444"/>
          </a:xfrm>
          <a:prstGeom prst="rect">
            <a:avLst/>
          </a:prstGeom>
          <a:noFill/>
          <a:ln w="28575">
            <a:solidFill>
              <a:srgbClr val="B14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3849AA8-97A3-43B7-944D-3420DA05B230}"/>
              </a:ext>
            </a:extLst>
          </p:cNvPr>
          <p:cNvSpPr txBox="1"/>
          <p:nvPr/>
        </p:nvSpPr>
        <p:spPr>
          <a:xfrm>
            <a:off x="220820" y="6353378"/>
            <a:ext cx="2267675" cy="276999"/>
          </a:xfrm>
          <a:prstGeom prst="rect">
            <a:avLst/>
          </a:prstGeom>
          <a:noFill/>
        </p:spPr>
        <p:txBody>
          <a:bodyPr wrap="square" rtlCol="0">
            <a:spAutoFit/>
          </a:bodyPr>
          <a:lstStyle/>
          <a:p>
            <a:r>
              <a:rPr lang="en-US" sz="1200" dirty="0">
                <a:solidFill>
                  <a:schemeClr val="bg1"/>
                </a:solidFill>
              </a:rPr>
              <a:t>Sourced from (Wicks et al., 2020)</a:t>
            </a:r>
          </a:p>
        </p:txBody>
      </p:sp>
      <p:grpSp>
        <p:nvGrpSpPr>
          <p:cNvPr id="85" name="Group 84">
            <a:extLst>
              <a:ext uri="{FF2B5EF4-FFF2-40B4-BE49-F238E27FC236}">
                <a16:creationId xmlns:a16="http://schemas.microsoft.com/office/drawing/2014/main" id="{C9C2DD37-816C-4DAC-84E3-B145EAEDEB07}"/>
              </a:ext>
            </a:extLst>
          </p:cNvPr>
          <p:cNvGrpSpPr/>
          <p:nvPr/>
        </p:nvGrpSpPr>
        <p:grpSpPr>
          <a:xfrm>
            <a:off x="4668642" y="3953503"/>
            <a:ext cx="7081824" cy="1044429"/>
            <a:chOff x="2841195" y="960904"/>
            <a:chExt cx="7081824" cy="1044429"/>
          </a:xfrm>
        </p:grpSpPr>
        <p:grpSp>
          <p:nvGrpSpPr>
            <p:cNvPr id="86" name="Group 85">
              <a:extLst>
                <a:ext uri="{FF2B5EF4-FFF2-40B4-BE49-F238E27FC236}">
                  <a16:creationId xmlns:a16="http://schemas.microsoft.com/office/drawing/2014/main" id="{C80F7B8D-096E-4383-9757-0C333FBB002C}"/>
                </a:ext>
              </a:extLst>
            </p:cNvPr>
            <p:cNvGrpSpPr/>
            <p:nvPr/>
          </p:nvGrpSpPr>
          <p:grpSpPr>
            <a:xfrm>
              <a:off x="2841195" y="960904"/>
              <a:ext cx="7081824" cy="1044429"/>
              <a:chOff x="2852398" y="897755"/>
              <a:chExt cx="7081824" cy="1044429"/>
            </a:xfrm>
          </p:grpSpPr>
          <p:sp>
            <p:nvSpPr>
              <p:cNvPr id="96" name="Arrow: Right 95">
                <a:extLst>
                  <a:ext uri="{FF2B5EF4-FFF2-40B4-BE49-F238E27FC236}">
                    <a16:creationId xmlns:a16="http://schemas.microsoft.com/office/drawing/2014/main" id="{1114DE8C-2952-4273-863F-4DF4BBF79622}"/>
                  </a:ext>
                </a:extLst>
              </p:cNvPr>
              <p:cNvSpPr/>
              <p:nvPr/>
            </p:nvSpPr>
            <p:spPr>
              <a:xfrm>
                <a:off x="2852398" y="897755"/>
                <a:ext cx="7081824" cy="1044429"/>
              </a:xfrm>
              <a:prstGeom prst="rightArrow">
                <a:avLst/>
              </a:prstGeom>
              <a:solidFill>
                <a:srgbClr val="B1462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392DE828-1474-47D8-8CB7-E10E509E573F}"/>
                  </a:ext>
                </a:extLst>
              </p:cNvPr>
              <p:cNvCxnSpPr>
                <a:cxnSpLocks/>
              </p:cNvCxnSpPr>
              <p:nvPr/>
            </p:nvCxnSpPr>
            <p:spPr bwMode="auto">
              <a:xfrm flipH="1">
                <a:off x="5211796" y="1160956"/>
                <a:ext cx="5897" cy="515795"/>
              </a:xfrm>
              <a:prstGeom prst="line">
                <a:avLst/>
              </a:prstGeom>
              <a:solidFill>
                <a:schemeClr val="accent1"/>
              </a:solidFill>
              <a:ln w="38100" cap="flat" cmpd="sng" algn="ctr">
                <a:solidFill>
                  <a:schemeClr val="bg1">
                    <a:lumMod val="95000"/>
                  </a:schemeClr>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AE1E14AE-D878-4CB4-B049-035D9586641F}"/>
                  </a:ext>
                </a:extLst>
              </p:cNvPr>
              <p:cNvCxnSpPr>
                <a:cxnSpLocks/>
              </p:cNvCxnSpPr>
              <p:nvPr/>
            </p:nvCxnSpPr>
            <p:spPr bwMode="auto">
              <a:xfrm>
                <a:off x="6640389" y="1163305"/>
                <a:ext cx="1625" cy="516621"/>
              </a:xfrm>
              <a:prstGeom prst="line">
                <a:avLst/>
              </a:prstGeom>
              <a:solidFill>
                <a:schemeClr val="accent1"/>
              </a:solidFill>
              <a:ln w="38100" cap="flat" cmpd="sng" algn="ctr">
                <a:solidFill>
                  <a:schemeClr val="bg1">
                    <a:lumMod val="95000"/>
                  </a:schemeClr>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2A3A9E19-AD47-49E5-9490-9BBCC20D793D}"/>
                  </a:ext>
                </a:extLst>
              </p:cNvPr>
              <p:cNvCxnSpPr>
                <a:cxnSpLocks/>
              </p:cNvCxnSpPr>
              <p:nvPr/>
            </p:nvCxnSpPr>
            <p:spPr bwMode="auto">
              <a:xfrm>
                <a:off x="7746957" y="1160956"/>
                <a:ext cx="0" cy="515795"/>
              </a:xfrm>
              <a:prstGeom prst="line">
                <a:avLst/>
              </a:prstGeom>
              <a:solidFill>
                <a:schemeClr val="accent1"/>
              </a:solidFill>
              <a:ln w="38100" cap="flat" cmpd="sng" algn="ctr">
                <a:solidFill>
                  <a:schemeClr val="bg1">
                    <a:lumMod val="95000"/>
                  </a:schemeClr>
                </a:solidFill>
                <a:prstDash val="solid"/>
                <a:round/>
                <a:headEnd type="none" w="med" len="med"/>
                <a:tailEnd type="none" w="med" len="med"/>
              </a:ln>
              <a:effectLst/>
            </p:spPr>
          </p:cxnSp>
        </p:grpSp>
        <p:grpSp>
          <p:nvGrpSpPr>
            <p:cNvPr id="87" name="Group 86">
              <a:extLst>
                <a:ext uri="{FF2B5EF4-FFF2-40B4-BE49-F238E27FC236}">
                  <a16:creationId xmlns:a16="http://schemas.microsoft.com/office/drawing/2014/main" id="{D87CDF76-6000-4F4B-88DA-82E2EBEE93AA}"/>
                </a:ext>
              </a:extLst>
            </p:cNvPr>
            <p:cNvGrpSpPr/>
            <p:nvPr/>
          </p:nvGrpSpPr>
          <p:grpSpPr>
            <a:xfrm>
              <a:off x="3609512" y="1177198"/>
              <a:ext cx="5526661" cy="610206"/>
              <a:chOff x="3609512" y="1177198"/>
              <a:chExt cx="5526661" cy="610206"/>
            </a:xfrm>
          </p:grpSpPr>
          <p:sp>
            <p:nvSpPr>
              <p:cNvPr id="88" name="TextBox 87">
                <a:extLst>
                  <a:ext uri="{FF2B5EF4-FFF2-40B4-BE49-F238E27FC236}">
                    <a16:creationId xmlns:a16="http://schemas.microsoft.com/office/drawing/2014/main" id="{D3F69E50-19FD-483C-A118-032A1DCE09D1}"/>
                  </a:ext>
                </a:extLst>
              </p:cNvPr>
              <p:cNvSpPr txBox="1"/>
              <p:nvPr/>
            </p:nvSpPr>
            <p:spPr>
              <a:xfrm>
                <a:off x="3688713" y="1182274"/>
                <a:ext cx="1247906" cy="369332"/>
              </a:xfrm>
              <a:prstGeom prst="rect">
                <a:avLst/>
              </a:prstGeom>
              <a:noFill/>
            </p:spPr>
            <p:txBody>
              <a:bodyPr wrap="none" rtlCol="0">
                <a:spAutoFit/>
              </a:bodyPr>
              <a:lstStyle/>
              <a:p>
                <a:r>
                  <a:rPr lang="en-US" dirty="0">
                    <a:solidFill>
                      <a:schemeClr val="bg1"/>
                    </a:solidFill>
                  </a:rPr>
                  <a:t>Subsidence</a:t>
                </a:r>
              </a:p>
            </p:txBody>
          </p:sp>
          <p:sp>
            <p:nvSpPr>
              <p:cNvPr id="89" name="TextBox 88">
                <a:extLst>
                  <a:ext uri="{FF2B5EF4-FFF2-40B4-BE49-F238E27FC236}">
                    <a16:creationId xmlns:a16="http://schemas.microsoft.com/office/drawing/2014/main" id="{3C72B4F9-B424-4ECB-B0B0-BE85E09B7C7B}"/>
                  </a:ext>
                </a:extLst>
              </p:cNvPr>
              <p:cNvSpPr txBox="1"/>
              <p:nvPr/>
            </p:nvSpPr>
            <p:spPr>
              <a:xfrm>
                <a:off x="6570861" y="1184158"/>
                <a:ext cx="1247906" cy="369332"/>
              </a:xfrm>
              <a:prstGeom prst="rect">
                <a:avLst/>
              </a:prstGeom>
              <a:noFill/>
            </p:spPr>
            <p:txBody>
              <a:bodyPr wrap="none" rtlCol="0">
                <a:spAutoFit/>
              </a:bodyPr>
              <a:lstStyle/>
              <a:p>
                <a:r>
                  <a:rPr lang="en-US" dirty="0">
                    <a:solidFill>
                      <a:schemeClr val="bg1"/>
                    </a:solidFill>
                  </a:rPr>
                  <a:t>Subsidence</a:t>
                </a:r>
              </a:p>
            </p:txBody>
          </p:sp>
          <p:sp>
            <p:nvSpPr>
              <p:cNvPr id="90" name="TextBox 89">
                <a:extLst>
                  <a:ext uri="{FF2B5EF4-FFF2-40B4-BE49-F238E27FC236}">
                    <a16:creationId xmlns:a16="http://schemas.microsoft.com/office/drawing/2014/main" id="{B8248EBE-2FFD-4FFB-B717-FD5552EAE2A1}"/>
                  </a:ext>
                </a:extLst>
              </p:cNvPr>
              <p:cNvSpPr txBox="1"/>
              <p:nvPr/>
            </p:nvSpPr>
            <p:spPr>
              <a:xfrm>
                <a:off x="5566805" y="1177198"/>
                <a:ext cx="707245" cy="369332"/>
              </a:xfrm>
              <a:prstGeom prst="rect">
                <a:avLst/>
              </a:prstGeom>
              <a:noFill/>
            </p:spPr>
            <p:txBody>
              <a:bodyPr wrap="none" rtlCol="0">
                <a:spAutoFit/>
              </a:bodyPr>
              <a:lstStyle/>
              <a:p>
                <a:r>
                  <a:rPr lang="en-US" dirty="0">
                    <a:solidFill>
                      <a:schemeClr val="bg1"/>
                    </a:solidFill>
                  </a:rPr>
                  <a:t>Uplift</a:t>
                </a:r>
              </a:p>
            </p:txBody>
          </p:sp>
          <p:sp>
            <p:nvSpPr>
              <p:cNvPr id="91" name="TextBox 90">
                <a:extLst>
                  <a:ext uri="{FF2B5EF4-FFF2-40B4-BE49-F238E27FC236}">
                    <a16:creationId xmlns:a16="http://schemas.microsoft.com/office/drawing/2014/main" id="{3F0BA833-8AC3-4FE0-9C98-94E4EDCF783F}"/>
                  </a:ext>
                </a:extLst>
              </p:cNvPr>
              <p:cNvSpPr txBox="1"/>
              <p:nvPr/>
            </p:nvSpPr>
            <p:spPr>
              <a:xfrm>
                <a:off x="8133453" y="1184158"/>
                <a:ext cx="707245" cy="369332"/>
              </a:xfrm>
              <a:prstGeom prst="rect">
                <a:avLst/>
              </a:prstGeom>
              <a:noFill/>
            </p:spPr>
            <p:txBody>
              <a:bodyPr wrap="none" rtlCol="0">
                <a:spAutoFit/>
              </a:bodyPr>
              <a:lstStyle/>
              <a:p>
                <a:r>
                  <a:rPr lang="en-US" dirty="0">
                    <a:solidFill>
                      <a:schemeClr val="bg1"/>
                    </a:solidFill>
                  </a:rPr>
                  <a:t>Uplift</a:t>
                </a:r>
              </a:p>
            </p:txBody>
          </p:sp>
          <p:sp>
            <p:nvSpPr>
              <p:cNvPr id="92" name="TextBox 91">
                <a:extLst>
                  <a:ext uri="{FF2B5EF4-FFF2-40B4-BE49-F238E27FC236}">
                    <a16:creationId xmlns:a16="http://schemas.microsoft.com/office/drawing/2014/main" id="{5585A81D-41E9-4E3E-845D-23CD2E85A4F5}"/>
                  </a:ext>
                </a:extLst>
              </p:cNvPr>
              <p:cNvSpPr txBox="1"/>
              <p:nvPr/>
            </p:nvSpPr>
            <p:spPr>
              <a:xfrm>
                <a:off x="3609512" y="1418072"/>
                <a:ext cx="1306768" cy="369332"/>
              </a:xfrm>
              <a:prstGeom prst="rect">
                <a:avLst/>
              </a:prstGeom>
              <a:noFill/>
            </p:spPr>
            <p:txBody>
              <a:bodyPr wrap="none" rtlCol="0">
                <a:spAutoFit/>
              </a:bodyPr>
              <a:lstStyle/>
              <a:p>
                <a:r>
                  <a:rPr lang="en-US" dirty="0">
                    <a:solidFill>
                      <a:schemeClr val="bg1"/>
                    </a:solidFill>
                  </a:rPr>
                  <a:t>~2000-2004</a:t>
                </a:r>
              </a:p>
            </p:txBody>
          </p:sp>
          <p:sp>
            <p:nvSpPr>
              <p:cNvPr id="93" name="TextBox 92">
                <a:extLst>
                  <a:ext uri="{FF2B5EF4-FFF2-40B4-BE49-F238E27FC236}">
                    <a16:creationId xmlns:a16="http://schemas.microsoft.com/office/drawing/2014/main" id="{CB8B7C9C-3D40-4ED0-8617-8801658E6702}"/>
                  </a:ext>
                </a:extLst>
              </p:cNvPr>
              <p:cNvSpPr txBox="1"/>
              <p:nvPr/>
            </p:nvSpPr>
            <p:spPr>
              <a:xfrm>
                <a:off x="5315819" y="1411413"/>
                <a:ext cx="1191352" cy="369332"/>
              </a:xfrm>
              <a:prstGeom prst="rect">
                <a:avLst/>
              </a:prstGeom>
              <a:noFill/>
            </p:spPr>
            <p:txBody>
              <a:bodyPr wrap="none" rtlCol="0">
                <a:spAutoFit/>
              </a:bodyPr>
              <a:lstStyle/>
              <a:p>
                <a:r>
                  <a:rPr lang="en-US" dirty="0">
                    <a:solidFill>
                      <a:schemeClr val="bg1"/>
                    </a:solidFill>
                  </a:rPr>
                  <a:t>2004-2010</a:t>
                </a:r>
              </a:p>
            </p:txBody>
          </p:sp>
          <p:sp>
            <p:nvSpPr>
              <p:cNvPr id="94" name="TextBox 93">
                <a:extLst>
                  <a:ext uri="{FF2B5EF4-FFF2-40B4-BE49-F238E27FC236}">
                    <a16:creationId xmlns:a16="http://schemas.microsoft.com/office/drawing/2014/main" id="{038816A7-6BC8-42BA-AB9F-AA4BD8FAB127}"/>
                  </a:ext>
                </a:extLst>
              </p:cNvPr>
              <p:cNvSpPr txBox="1"/>
              <p:nvPr/>
            </p:nvSpPr>
            <p:spPr>
              <a:xfrm>
                <a:off x="6599138" y="1406106"/>
                <a:ext cx="1191352" cy="369332"/>
              </a:xfrm>
              <a:prstGeom prst="rect">
                <a:avLst/>
              </a:prstGeom>
              <a:noFill/>
            </p:spPr>
            <p:txBody>
              <a:bodyPr wrap="none" rtlCol="0">
                <a:spAutoFit/>
              </a:bodyPr>
              <a:lstStyle/>
              <a:p>
                <a:r>
                  <a:rPr lang="en-US" dirty="0">
                    <a:solidFill>
                      <a:schemeClr val="bg1"/>
                    </a:solidFill>
                  </a:rPr>
                  <a:t>2010-2014</a:t>
                </a:r>
              </a:p>
            </p:txBody>
          </p:sp>
          <p:sp>
            <p:nvSpPr>
              <p:cNvPr id="95" name="TextBox 94">
                <a:extLst>
                  <a:ext uri="{FF2B5EF4-FFF2-40B4-BE49-F238E27FC236}">
                    <a16:creationId xmlns:a16="http://schemas.microsoft.com/office/drawing/2014/main" id="{D124A97F-5713-460E-9A5C-9759CF9F8153}"/>
                  </a:ext>
                </a:extLst>
              </p:cNvPr>
              <p:cNvSpPr txBox="1"/>
              <p:nvPr/>
            </p:nvSpPr>
            <p:spPr>
              <a:xfrm>
                <a:off x="7944821" y="1399027"/>
                <a:ext cx="1191352" cy="369332"/>
              </a:xfrm>
              <a:prstGeom prst="rect">
                <a:avLst/>
              </a:prstGeom>
              <a:noFill/>
            </p:spPr>
            <p:txBody>
              <a:bodyPr wrap="none" rtlCol="0">
                <a:spAutoFit/>
              </a:bodyPr>
              <a:lstStyle/>
              <a:p>
                <a:r>
                  <a:rPr lang="en-US" dirty="0">
                    <a:solidFill>
                      <a:schemeClr val="bg1"/>
                    </a:solidFill>
                  </a:rPr>
                  <a:t>2014-2015</a:t>
                </a:r>
              </a:p>
            </p:txBody>
          </p:sp>
        </p:grpSp>
      </p:grpSp>
      <p:grpSp>
        <p:nvGrpSpPr>
          <p:cNvPr id="108" name="Group 107">
            <a:extLst>
              <a:ext uri="{FF2B5EF4-FFF2-40B4-BE49-F238E27FC236}">
                <a16:creationId xmlns:a16="http://schemas.microsoft.com/office/drawing/2014/main" id="{2644B6CE-62E8-4FAA-8CD4-20A4EFA3A7B3}"/>
              </a:ext>
            </a:extLst>
          </p:cNvPr>
          <p:cNvGrpSpPr/>
          <p:nvPr/>
        </p:nvGrpSpPr>
        <p:grpSpPr>
          <a:xfrm>
            <a:off x="327378" y="1162756"/>
            <a:ext cx="4109156" cy="2393244"/>
            <a:chOff x="484547" y="1394107"/>
            <a:chExt cx="4109156" cy="2393244"/>
          </a:xfrm>
        </p:grpSpPr>
        <p:pic>
          <p:nvPicPr>
            <p:cNvPr id="101" name="Picture 100">
              <a:extLst>
                <a:ext uri="{FF2B5EF4-FFF2-40B4-BE49-F238E27FC236}">
                  <a16:creationId xmlns:a16="http://schemas.microsoft.com/office/drawing/2014/main" id="{1867E5D5-B571-4DE1-9B20-935E2D1C15B2}"/>
                </a:ext>
              </a:extLst>
            </p:cNvPr>
            <p:cNvPicPr>
              <a:picLocks noChangeAspect="1"/>
            </p:cNvPicPr>
            <p:nvPr/>
          </p:nvPicPr>
          <p:blipFill>
            <a:blip r:embed="rId4"/>
            <a:stretch>
              <a:fillRect/>
            </a:stretch>
          </p:blipFill>
          <p:spPr>
            <a:xfrm>
              <a:off x="552021" y="1468209"/>
              <a:ext cx="3969588" cy="2264741"/>
            </a:xfrm>
            <a:prstGeom prst="rect">
              <a:avLst/>
            </a:prstGeom>
          </p:spPr>
        </p:pic>
        <p:sp>
          <p:nvSpPr>
            <p:cNvPr id="107" name="Rectangle 106">
              <a:extLst>
                <a:ext uri="{FF2B5EF4-FFF2-40B4-BE49-F238E27FC236}">
                  <a16:creationId xmlns:a16="http://schemas.microsoft.com/office/drawing/2014/main" id="{EE34D5E3-04F8-4C60-8F7A-392646EA8F02}"/>
                </a:ext>
              </a:extLst>
            </p:cNvPr>
            <p:cNvSpPr/>
            <p:nvPr/>
          </p:nvSpPr>
          <p:spPr bwMode="auto">
            <a:xfrm>
              <a:off x="484547" y="1394107"/>
              <a:ext cx="4109156" cy="2393244"/>
            </a:xfrm>
            <a:prstGeom prst="rect">
              <a:avLst/>
            </a:prstGeom>
            <a:noFill/>
            <a:ln w="28575" cap="flat" cmpd="sng" algn="ctr">
              <a:solidFill>
                <a:srgbClr val="AFD8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dirty="0">
                <a:ln>
                  <a:noFill/>
                </a:ln>
                <a:solidFill>
                  <a:schemeClr val="tx1"/>
                </a:solidFill>
                <a:effectLst/>
                <a:latin typeface="Arial" charset="0"/>
              </a:endParaRPr>
            </a:p>
          </p:txBody>
        </p:sp>
      </p:grpSp>
      <p:grpSp>
        <p:nvGrpSpPr>
          <p:cNvPr id="110" name="Group 109">
            <a:extLst>
              <a:ext uri="{FF2B5EF4-FFF2-40B4-BE49-F238E27FC236}">
                <a16:creationId xmlns:a16="http://schemas.microsoft.com/office/drawing/2014/main" id="{FB999B4A-8CA0-4177-8595-5FF49182B4D3}"/>
              </a:ext>
            </a:extLst>
          </p:cNvPr>
          <p:cNvGrpSpPr/>
          <p:nvPr/>
        </p:nvGrpSpPr>
        <p:grpSpPr>
          <a:xfrm>
            <a:off x="5687270" y="270664"/>
            <a:ext cx="5036049" cy="3510845"/>
            <a:chOff x="5948040" y="282221"/>
            <a:chExt cx="5036049" cy="3510845"/>
          </a:xfrm>
        </p:grpSpPr>
        <p:pic>
          <p:nvPicPr>
            <p:cNvPr id="104" name="Picture 103">
              <a:extLst>
                <a:ext uri="{FF2B5EF4-FFF2-40B4-BE49-F238E27FC236}">
                  <a16:creationId xmlns:a16="http://schemas.microsoft.com/office/drawing/2014/main" id="{6BB6B602-8BB1-4BA1-A915-ED596EDD2CB0}"/>
                </a:ext>
              </a:extLst>
            </p:cNvPr>
            <p:cNvPicPr>
              <a:picLocks noChangeAspect="1"/>
            </p:cNvPicPr>
            <p:nvPr/>
          </p:nvPicPr>
          <p:blipFill>
            <a:blip r:embed="rId5"/>
            <a:stretch>
              <a:fillRect/>
            </a:stretch>
          </p:blipFill>
          <p:spPr>
            <a:xfrm>
              <a:off x="6026830" y="2112044"/>
              <a:ext cx="4886989" cy="1617620"/>
            </a:xfrm>
            <a:prstGeom prst="rect">
              <a:avLst/>
            </a:prstGeom>
          </p:spPr>
        </p:pic>
        <p:pic>
          <p:nvPicPr>
            <p:cNvPr id="106" name="Picture 105">
              <a:extLst>
                <a:ext uri="{FF2B5EF4-FFF2-40B4-BE49-F238E27FC236}">
                  <a16:creationId xmlns:a16="http://schemas.microsoft.com/office/drawing/2014/main" id="{371F16CE-B767-4E1C-A597-753A31BD96AF}"/>
                </a:ext>
              </a:extLst>
            </p:cNvPr>
            <p:cNvPicPr>
              <a:picLocks noChangeAspect="1"/>
            </p:cNvPicPr>
            <p:nvPr/>
          </p:nvPicPr>
          <p:blipFill rotWithShape="1">
            <a:blip r:embed="rId6"/>
            <a:srcRect t="5145" r="1147" b="5237"/>
            <a:stretch/>
          </p:blipFill>
          <p:spPr>
            <a:xfrm>
              <a:off x="6028337" y="361090"/>
              <a:ext cx="4885482" cy="1621755"/>
            </a:xfrm>
            <a:prstGeom prst="rect">
              <a:avLst/>
            </a:prstGeom>
          </p:spPr>
        </p:pic>
        <p:sp>
          <p:nvSpPr>
            <p:cNvPr id="109" name="Rectangle 108">
              <a:extLst>
                <a:ext uri="{FF2B5EF4-FFF2-40B4-BE49-F238E27FC236}">
                  <a16:creationId xmlns:a16="http://schemas.microsoft.com/office/drawing/2014/main" id="{25288E74-0199-446A-A4B1-99D827A1B60B}"/>
                </a:ext>
              </a:extLst>
            </p:cNvPr>
            <p:cNvSpPr/>
            <p:nvPr/>
          </p:nvSpPr>
          <p:spPr bwMode="auto">
            <a:xfrm>
              <a:off x="5948040" y="282221"/>
              <a:ext cx="5036049" cy="3510845"/>
            </a:xfrm>
            <a:prstGeom prst="rect">
              <a:avLst/>
            </a:prstGeom>
            <a:noFill/>
            <a:ln w="28575" cap="flat" cmpd="sng" algn="ctr">
              <a:solidFill>
                <a:srgbClr val="AFD8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dirty="0">
                <a:ln>
                  <a:noFill/>
                </a:ln>
                <a:solidFill>
                  <a:schemeClr val="tx1"/>
                </a:solidFill>
                <a:effectLst/>
                <a:latin typeface="Arial" charset="0"/>
              </a:endParaRPr>
            </a:p>
          </p:txBody>
        </p:sp>
      </p:grpSp>
      <p:sp>
        <p:nvSpPr>
          <p:cNvPr id="113" name="TextBox 112">
            <a:extLst>
              <a:ext uri="{FF2B5EF4-FFF2-40B4-BE49-F238E27FC236}">
                <a16:creationId xmlns:a16="http://schemas.microsoft.com/office/drawing/2014/main" id="{EAFA65AD-F133-4AB6-BB44-30A4E09F7DE7}"/>
              </a:ext>
            </a:extLst>
          </p:cNvPr>
          <p:cNvSpPr txBox="1"/>
          <p:nvPr/>
        </p:nvSpPr>
        <p:spPr>
          <a:xfrm>
            <a:off x="5050539" y="4776558"/>
            <a:ext cx="3955001" cy="2031325"/>
          </a:xfrm>
          <a:prstGeom prst="rect">
            <a:avLst/>
          </a:prstGeom>
          <a:noFill/>
        </p:spPr>
        <p:txBody>
          <a:bodyPr wrap="square" rtlCol="0">
            <a:spAutoFit/>
          </a:bodyPr>
          <a:lstStyle/>
          <a:p>
            <a:pPr marL="285750" indent="-285750">
              <a:buFontTx/>
              <a:buChar char="-"/>
            </a:pPr>
            <a:r>
              <a:rPr lang="en-US" dirty="0">
                <a:solidFill>
                  <a:schemeClr val="bg1"/>
                </a:solidFill>
              </a:rPr>
              <a:t>There are many models and studies that suggest the observed deformational change to be reflected in YNP hot springs, but this is one of the first studies at the park to attempt this analysis. </a:t>
            </a:r>
          </a:p>
          <a:p>
            <a:endParaRPr lang="en-US" dirty="0">
              <a:solidFill>
                <a:schemeClr val="bg1"/>
              </a:solidFill>
            </a:endParaRPr>
          </a:p>
        </p:txBody>
      </p:sp>
      <p:sp>
        <p:nvSpPr>
          <p:cNvPr id="114" name="TextBox 113">
            <a:extLst>
              <a:ext uri="{FF2B5EF4-FFF2-40B4-BE49-F238E27FC236}">
                <a16:creationId xmlns:a16="http://schemas.microsoft.com/office/drawing/2014/main" id="{DADBCF4E-5776-4024-AA54-03F5633FB830}"/>
              </a:ext>
            </a:extLst>
          </p:cNvPr>
          <p:cNvSpPr txBox="1"/>
          <p:nvPr/>
        </p:nvSpPr>
        <p:spPr>
          <a:xfrm>
            <a:off x="278328" y="3558936"/>
            <a:ext cx="2665998" cy="276999"/>
          </a:xfrm>
          <a:prstGeom prst="rect">
            <a:avLst/>
          </a:prstGeom>
          <a:noFill/>
        </p:spPr>
        <p:txBody>
          <a:bodyPr wrap="square" rtlCol="0">
            <a:spAutoFit/>
          </a:bodyPr>
          <a:lstStyle/>
          <a:p>
            <a:r>
              <a:rPr lang="en-US" sz="1200" dirty="0">
                <a:solidFill>
                  <a:schemeClr val="bg1"/>
                </a:solidFill>
              </a:rPr>
              <a:t>Sourced from (Waite and Smith, 2002)</a:t>
            </a:r>
          </a:p>
        </p:txBody>
      </p:sp>
      <p:sp>
        <p:nvSpPr>
          <p:cNvPr id="115" name="TextBox 114">
            <a:extLst>
              <a:ext uri="{FF2B5EF4-FFF2-40B4-BE49-F238E27FC236}">
                <a16:creationId xmlns:a16="http://schemas.microsoft.com/office/drawing/2014/main" id="{BEAEE11E-7029-4A3F-ADDD-118C0802C15A}"/>
              </a:ext>
            </a:extLst>
          </p:cNvPr>
          <p:cNvSpPr txBox="1"/>
          <p:nvPr/>
        </p:nvSpPr>
        <p:spPr>
          <a:xfrm>
            <a:off x="5622011" y="3821075"/>
            <a:ext cx="2709819" cy="276999"/>
          </a:xfrm>
          <a:prstGeom prst="rect">
            <a:avLst/>
          </a:prstGeom>
          <a:noFill/>
        </p:spPr>
        <p:txBody>
          <a:bodyPr wrap="square" rtlCol="0">
            <a:spAutoFit/>
          </a:bodyPr>
          <a:lstStyle/>
          <a:p>
            <a:r>
              <a:rPr lang="en-US" sz="1200" dirty="0">
                <a:solidFill>
                  <a:schemeClr val="bg1"/>
                </a:solidFill>
              </a:rPr>
              <a:t>Sourced from (</a:t>
            </a:r>
            <a:r>
              <a:rPr lang="en-US" sz="1200" dirty="0" err="1">
                <a:solidFill>
                  <a:schemeClr val="bg1"/>
                </a:solidFill>
              </a:rPr>
              <a:t>Tizzani</a:t>
            </a:r>
            <a:r>
              <a:rPr lang="en-US" sz="1200" dirty="0">
                <a:solidFill>
                  <a:schemeClr val="bg1"/>
                </a:solidFill>
              </a:rPr>
              <a:t> et al., 2015)</a:t>
            </a:r>
          </a:p>
        </p:txBody>
      </p:sp>
    </p:spTree>
    <p:extLst>
      <p:ext uri="{BB962C8B-B14F-4D97-AF65-F5344CB8AC3E}">
        <p14:creationId xmlns:p14="http://schemas.microsoft.com/office/powerpoint/2010/main" val="1925333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22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1E717-97C4-4960-A2FE-3A8DD5C746F5}"/>
              </a:ext>
            </a:extLst>
          </p:cNvPr>
          <p:cNvSpPr>
            <a:spLocks noGrp="1"/>
          </p:cNvSpPr>
          <p:nvPr>
            <p:ph type="title"/>
          </p:nvPr>
        </p:nvSpPr>
        <p:spPr>
          <a:xfrm>
            <a:off x="651591" y="261338"/>
            <a:ext cx="10515600" cy="1325563"/>
          </a:xfrm>
        </p:spPr>
        <p:txBody>
          <a:bodyPr/>
          <a:lstStyle/>
          <a:p>
            <a:r>
              <a:rPr lang="en-US" dirty="0">
                <a:solidFill>
                  <a:srgbClr val="6CADCA"/>
                </a:solidFill>
              </a:rPr>
              <a:t>Background (2)</a:t>
            </a:r>
          </a:p>
        </p:txBody>
      </p:sp>
      <p:cxnSp>
        <p:nvCxnSpPr>
          <p:cNvPr id="4" name="Straight Connector 3">
            <a:extLst>
              <a:ext uri="{FF2B5EF4-FFF2-40B4-BE49-F238E27FC236}">
                <a16:creationId xmlns:a16="http://schemas.microsoft.com/office/drawing/2014/main" id="{52A68F21-F792-4ABB-B070-E80E97CC8A27}"/>
              </a:ext>
            </a:extLst>
          </p:cNvPr>
          <p:cNvCxnSpPr>
            <a:cxnSpLocks/>
          </p:cNvCxnSpPr>
          <p:nvPr/>
        </p:nvCxnSpPr>
        <p:spPr>
          <a:xfrm>
            <a:off x="736600" y="1275644"/>
            <a:ext cx="3406422" cy="0"/>
          </a:xfrm>
          <a:prstGeom prst="line">
            <a:avLst/>
          </a:prstGeom>
          <a:ln w="28575">
            <a:solidFill>
              <a:srgbClr val="B14623"/>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270EFEAA-2BEF-41F4-9252-3BA77F26A74B}"/>
              </a:ext>
            </a:extLst>
          </p:cNvPr>
          <p:cNvGrpSpPr/>
          <p:nvPr/>
        </p:nvGrpSpPr>
        <p:grpSpPr>
          <a:xfrm>
            <a:off x="350430" y="1575423"/>
            <a:ext cx="6118379" cy="3759200"/>
            <a:chOff x="239152" y="1919112"/>
            <a:chExt cx="6118379" cy="3759200"/>
          </a:xfrm>
        </p:grpSpPr>
        <p:pic>
          <p:nvPicPr>
            <p:cNvPr id="20" name="Picture 19">
              <a:extLst>
                <a:ext uri="{FF2B5EF4-FFF2-40B4-BE49-F238E27FC236}">
                  <a16:creationId xmlns:a16="http://schemas.microsoft.com/office/drawing/2014/main" id="{96E045A1-E4DD-4B99-9019-96908D69911E}"/>
                </a:ext>
              </a:extLst>
            </p:cNvPr>
            <p:cNvPicPr>
              <a:picLocks noChangeAspect="1"/>
            </p:cNvPicPr>
            <p:nvPr/>
          </p:nvPicPr>
          <p:blipFill>
            <a:blip r:embed="rId3"/>
            <a:stretch>
              <a:fillRect/>
            </a:stretch>
          </p:blipFill>
          <p:spPr>
            <a:xfrm>
              <a:off x="331686" y="2010039"/>
              <a:ext cx="5949683" cy="3562127"/>
            </a:xfrm>
            <a:prstGeom prst="rect">
              <a:avLst/>
            </a:prstGeom>
          </p:spPr>
        </p:pic>
        <p:sp>
          <p:nvSpPr>
            <p:cNvPr id="28" name="Rectangle 27">
              <a:extLst>
                <a:ext uri="{FF2B5EF4-FFF2-40B4-BE49-F238E27FC236}">
                  <a16:creationId xmlns:a16="http://schemas.microsoft.com/office/drawing/2014/main" id="{FBEE42A6-B009-4792-AB5C-B76E7EA6B34D}"/>
                </a:ext>
              </a:extLst>
            </p:cNvPr>
            <p:cNvSpPr/>
            <p:nvPr/>
          </p:nvSpPr>
          <p:spPr bwMode="auto">
            <a:xfrm>
              <a:off x="239152" y="1919112"/>
              <a:ext cx="6118379" cy="3759200"/>
            </a:xfrm>
            <a:prstGeom prst="rect">
              <a:avLst/>
            </a:prstGeom>
            <a:noFill/>
            <a:ln w="28575" cap="flat" cmpd="sng" algn="ctr">
              <a:solidFill>
                <a:srgbClr val="AFD8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dirty="0">
                <a:ln>
                  <a:noFill/>
                </a:ln>
                <a:solidFill>
                  <a:schemeClr val="tx1"/>
                </a:solidFill>
                <a:effectLst/>
                <a:latin typeface="Arial" charset="0"/>
              </a:endParaRPr>
            </a:p>
          </p:txBody>
        </p:sp>
      </p:grpSp>
      <p:sp>
        <p:nvSpPr>
          <p:cNvPr id="33" name="Rectangle 32">
            <a:extLst>
              <a:ext uri="{FF2B5EF4-FFF2-40B4-BE49-F238E27FC236}">
                <a16:creationId xmlns:a16="http://schemas.microsoft.com/office/drawing/2014/main" id="{3AC2B36F-2734-45E5-8225-271470D65051}"/>
              </a:ext>
            </a:extLst>
          </p:cNvPr>
          <p:cNvSpPr/>
          <p:nvPr/>
        </p:nvSpPr>
        <p:spPr>
          <a:xfrm>
            <a:off x="118533" y="101600"/>
            <a:ext cx="11949289" cy="6660444"/>
          </a:xfrm>
          <a:prstGeom prst="rect">
            <a:avLst/>
          </a:prstGeom>
          <a:noFill/>
          <a:ln w="28575">
            <a:solidFill>
              <a:srgbClr val="B14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3849AA8-97A3-43B7-944D-3420DA05B230}"/>
              </a:ext>
            </a:extLst>
          </p:cNvPr>
          <p:cNvSpPr txBox="1"/>
          <p:nvPr/>
        </p:nvSpPr>
        <p:spPr>
          <a:xfrm>
            <a:off x="3964432" y="5295167"/>
            <a:ext cx="2256772" cy="276999"/>
          </a:xfrm>
          <a:prstGeom prst="rect">
            <a:avLst/>
          </a:prstGeom>
          <a:noFill/>
        </p:spPr>
        <p:txBody>
          <a:bodyPr wrap="none" rtlCol="0">
            <a:spAutoFit/>
          </a:bodyPr>
          <a:lstStyle/>
          <a:p>
            <a:r>
              <a:rPr lang="en-US" sz="1200" dirty="0"/>
              <a:t>Sourced from (Wicks et al., 2020)</a:t>
            </a:r>
          </a:p>
        </p:txBody>
      </p:sp>
      <p:sp>
        <p:nvSpPr>
          <p:cNvPr id="27" name="TextBox 26">
            <a:extLst>
              <a:ext uri="{FF2B5EF4-FFF2-40B4-BE49-F238E27FC236}">
                <a16:creationId xmlns:a16="http://schemas.microsoft.com/office/drawing/2014/main" id="{68C5365F-01FC-419D-ACFB-8CF2FE2484F6}"/>
              </a:ext>
            </a:extLst>
          </p:cNvPr>
          <p:cNvSpPr txBox="1"/>
          <p:nvPr/>
        </p:nvSpPr>
        <p:spPr>
          <a:xfrm>
            <a:off x="190739" y="5453682"/>
            <a:ext cx="6987578" cy="1477328"/>
          </a:xfrm>
          <a:prstGeom prst="rect">
            <a:avLst/>
          </a:prstGeom>
          <a:noFill/>
        </p:spPr>
        <p:txBody>
          <a:bodyPr wrap="square" rtlCol="0">
            <a:spAutoFit/>
          </a:bodyPr>
          <a:lstStyle/>
          <a:p>
            <a:pPr marL="285750" indent="-285750">
              <a:buFontTx/>
              <a:buChar char="-"/>
            </a:pPr>
            <a:r>
              <a:rPr lang="en-US" dirty="0">
                <a:solidFill>
                  <a:schemeClr val="bg1"/>
                </a:solidFill>
              </a:rPr>
              <a:t>The colored lines on the graph indicate uplift as a function of time.</a:t>
            </a:r>
          </a:p>
          <a:p>
            <a:pPr marL="285750" indent="-285750">
              <a:buFontTx/>
              <a:buChar char="-"/>
            </a:pPr>
            <a:r>
              <a:rPr lang="en-US" dirty="0">
                <a:solidFill>
                  <a:schemeClr val="bg1"/>
                </a:solidFill>
              </a:rPr>
              <a:t>This study investigates how change in character from uplift to subsidence (and vice versa) are reflected within the composition of hot springs.</a:t>
            </a:r>
          </a:p>
          <a:p>
            <a:pPr marL="285750" indent="-285750">
              <a:buFontTx/>
              <a:buChar char="-"/>
            </a:pPr>
            <a:endParaRPr lang="en-US" dirty="0">
              <a:solidFill>
                <a:schemeClr val="bg1"/>
              </a:solidFill>
            </a:endParaRPr>
          </a:p>
        </p:txBody>
      </p:sp>
      <p:grpSp>
        <p:nvGrpSpPr>
          <p:cNvPr id="80" name="Group 79">
            <a:extLst>
              <a:ext uri="{FF2B5EF4-FFF2-40B4-BE49-F238E27FC236}">
                <a16:creationId xmlns:a16="http://schemas.microsoft.com/office/drawing/2014/main" id="{BCC03EBA-2C3F-4952-A4EA-06A7E8C2A37A}"/>
              </a:ext>
            </a:extLst>
          </p:cNvPr>
          <p:cNvGrpSpPr/>
          <p:nvPr/>
        </p:nvGrpSpPr>
        <p:grpSpPr>
          <a:xfrm>
            <a:off x="7038592" y="675037"/>
            <a:ext cx="5020029" cy="5544752"/>
            <a:chOff x="6964768" y="562595"/>
            <a:chExt cx="5020029" cy="5544752"/>
          </a:xfrm>
        </p:grpSpPr>
        <p:grpSp>
          <p:nvGrpSpPr>
            <p:cNvPr id="79" name="Group 78">
              <a:extLst>
                <a:ext uri="{FF2B5EF4-FFF2-40B4-BE49-F238E27FC236}">
                  <a16:creationId xmlns:a16="http://schemas.microsoft.com/office/drawing/2014/main" id="{950BC73A-0C1D-4F6E-8D53-705FFA5B184B}"/>
                </a:ext>
              </a:extLst>
            </p:cNvPr>
            <p:cNvGrpSpPr/>
            <p:nvPr/>
          </p:nvGrpSpPr>
          <p:grpSpPr>
            <a:xfrm>
              <a:off x="6964768" y="562595"/>
              <a:ext cx="5020029" cy="5544752"/>
              <a:chOff x="6964768" y="562595"/>
              <a:chExt cx="5020029" cy="5544752"/>
            </a:xfrm>
          </p:grpSpPr>
          <p:grpSp>
            <p:nvGrpSpPr>
              <p:cNvPr id="60" name="Group 59">
                <a:extLst>
                  <a:ext uri="{FF2B5EF4-FFF2-40B4-BE49-F238E27FC236}">
                    <a16:creationId xmlns:a16="http://schemas.microsoft.com/office/drawing/2014/main" id="{B91A5C22-9E61-4B47-A69B-85076BF8A023}"/>
                  </a:ext>
                </a:extLst>
              </p:cNvPr>
              <p:cNvGrpSpPr/>
              <p:nvPr/>
            </p:nvGrpSpPr>
            <p:grpSpPr>
              <a:xfrm>
                <a:off x="6964768" y="562595"/>
                <a:ext cx="5020029" cy="5544752"/>
                <a:chOff x="7232355" y="520777"/>
                <a:chExt cx="5020029" cy="5544752"/>
              </a:xfrm>
            </p:grpSpPr>
            <p:grpSp>
              <p:nvGrpSpPr>
                <p:cNvPr id="64" name="Group 63">
                  <a:extLst>
                    <a:ext uri="{FF2B5EF4-FFF2-40B4-BE49-F238E27FC236}">
                      <a16:creationId xmlns:a16="http://schemas.microsoft.com/office/drawing/2014/main" id="{EEC24DD5-6F9F-4075-847A-ED354E591DF1}"/>
                    </a:ext>
                  </a:extLst>
                </p:cNvPr>
                <p:cNvGrpSpPr/>
                <p:nvPr/>
              </p:nvGrpSpPr>
              <p:grpSpPr>
                <a:xfrm>
                  <a:off x="7232355" y="520777"/>
                  <a:ext cx="5020029" cy="5544752"/>
                  <a:chOff x="2370626" y="1070249"/>
                  <a:chExt cx="4256140" cy="4548850"/>
                </a:xfrm>
              </p:grpSpPr>
              <p:grpSp>
                <p:nvGrpSpPr>
                  <p:cNvPr id="66" name="Group 65">
                    <a:extLst>
                      <a:ext uri="{FF2B5EF4-FFF2-40B4-BE49-F238E27FC236}">
                        <a16:creationId xmlns:a16="http://schemas.microsoft.com/office/drawing/2014/main" id="{78576526-5B17-4DCE-8870-73A98D964A7F}"/>
                      </a:ext>
                    </a:extLst>
                  </p:cNvPr>
                  <p:cNvGrpSpPr/>
                  <p:nvPr/>
                </p:nvGrpSpPr>
                <p:grpSpPr>
                  <a:xfrm>
                    <a:off x="2370626" y="1070249"/>
                    <a:ext cx="4256140" cy="4548850"/>
                    <a:chOff x="276193" y="1605691"/>
                    <a:chExt cx="4256140" cy="4548850"/>
                  </a:xfrm>
                </p:grpSpPr>
                <p:grpSp>
                  <p:nvGrpSpPr>
                    <p:cNvPr id="70" name="Group 69">
                      <a:extLst>
                        <a:ext uri="{FF2B5EF4-FFF2-40B4-BE49-F238E27FC236}">
                          <a16:creationId xmlns:a16="http://schemas.microsoft.com/office/drawing/2014/main" id="{86E5F76C-F623-4407-A02A-C2B30A89F77F}"/>
                        </a:ext>
                      </a:extLst>
                    </p:cNvPr>
                    <p:cNvGrpSpPr/>
                    <p:nvPr/>
                  </p:nvGrpSpPr>
                  <p:grpSpPr>
                    <a:xfrm>
                      <a:off x="276193" y="1605691"/>
                      <a:ext cx="3923817" cy="4548850"/>
                      <a:chOff x="223610" y="1605691"/>
                      <a:chExt cx="3923817" cy="4548850"/>
                    </a:xfrm>
                  </p:grpSpPr>
                  <p:grpSp>
                    <p:nvGrpSpPr>
                      <p:cNvPr id="72" name="Group 71">
                        <a:extLst>
                          <a:ext uri="{FF2B5EF4-FFF2-40B4-BE49-F238E27FC236}">
                            <a16:creationId xmlns:a16="http://schemas.microsoft.com/office/drawing/2014/main" id="{F1E77A20-6AFC-4D18-BD4D-700AEDFA120E}"/>
                          </a:ext>
                        </a:extLst>
                      </p:cNvPr>
                      <p:cNvGrpSpPr/>
                      <p:nvPr/>
                    </p:nvGrpSpPr>
                    <p:grpSpPr>
                      <a:xfrm>
                        <a:off x="223610" y="1605691"/>
                        <a:ext cx="3923817" cy="4548850"/>
                        <a:chOff x="231493" y="1504709"/>
                        <a:chExt cx="3923817" cy="4548850"/>
                      </a:xfrm>
                    </p:grpSpPr>
                    <p:pic>
                      <p:nvPicPr>
                        <p:cNvPr id="74" name="Picture 73">
                          <a:extLst>
                            <a:ext uri="{FF2B5EF4-FFF2-40B4-BE49-F238E27FC236}">
                              <a16:creationId xmlns:a16="http://schemas.microsoft.com/office/drawing/2014/main" id="{8882F918-8EA3-4430-ABCB-79CBE7ADCA2B}"/>
                            </a:ext>
                          </a:extLst>
                        </p:cNvPr>
                        <p:cNvPicPr>
                          <a:picLocks noChangeAspect="1"/>
                        </p:cNvPicPr>
                        <p:nvPr/>
                      </p:nvPicPr>
                      <p:blipFill rotWithShape="1">
                        <a:blip r:embed="rId4"/>
                        <a:srcRect l="7735" r="2238"/>
                        <a:stretch/>
                      </p:blipFill>
                      <p:spPr>
                        <a:xfrm>
                          <a:off x="349956" y="1613641"/>
                          <a:ext cx="3698320" cy="4336251"/>
                        </a:xfrm>
                        <a:prstGeom prst="rect">
                          <a:avLst/>
                        </a:prstGeom>
                      </p:spPr>
                    </p:pic>
                    <p:sp>
                      <p:nvSpPr>
                        <p:cNvPr id="75" name="Arrow: Left 74">
                          <a:extLst>
                            <a:ext uri="{FF2B5EF4-FFF2-40B4-BE49-F238E27FC236}">
                              <a16:creationId xmlns:a16="http://schemas.microsoft.com/office/drawing/2014/main" id="{BCCDB5CA-89D2-4C74-AA68-BD54B5794A3F}"/>
                            </a:ext>
                          </a:extLst>
                        </p:cNvPr>
                        <p:cNvSpPr/>
                        <p:nvPr/>
                      </p:nvSpPr>
                      <p:spPr bwMode="auto">
                        <a:xfrm rot="18992084">
                          <a:off x="3022298" y="2975555"/>
                          <a:ext cx="433495" cy="167495"/>
                        </a:xfrm>
                        <a:prstGeom prst="lef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dirty="0">
                            <a:ln>
                              <a:noFill/>
                            </a:ln>
                            <a:solidFill>
                              <a:schemeClr val="tx1"/>
                            </a:solidFill>
                            <a:effectLst/>
                            <a:latin typeface="Arial" charset="0"/>
                          </a:endParaRPr>
                        </a:p>
                      </p:txBody>
                    </p:sp>
                    <p:sp>
                      <p:nvSpPr>
                        <p:cNvPr id="76" name="Rectangle 75">
                          <a:extLst>
                            <a:ext uri="{FF2B5EF4-FFF2-40B4-BE49-F238E27FC236}">
                              <a16:creationId xmlns:a16="http://schemas.microsoft.com/office/drawing/2014/main" id="{FF1DA2CD-B1F9-4CF2-97FC-EB190B82DA19}"/>
                            </a:ext>
                          </a:extLst>
                        </p:cNvPr>
                        <p:cNvSpPr/>
                        <p:nvPr/>
                      </p:nvSpPr>
                      <p:spPr bwMode="auto">
                        <a:xfrm>
                          <a:off x="231493" y="1504709"/>
                          <a:ext cx="3923817" cy="4548850"/>
                        </a:xfrm>
                        <a:prstGeom prst="rect">
                          <a:avLst/>
                        </a:prstGeom>
                        <a:noFill/>
                        <a:ln w="28575" cap="flat" cmpd="sng" algn="ctr">
                          <a:solidFill>
                            <a:srgbClr val="AFD8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dirty="0">
                            <a:ln>
                              <a:noFill/>
                            </a:ln>
                            <a:solidFill>
                              <a:srgbClr val="BDDFEF"/>
                            </a:solidFill>
                            <a:effectLst/>
                            <a:latin typeface="Arial" charset="0"/>
                          </a:endParaRPr>
                        </a:p>
                      </p:txBody>
                    </p:sp>
                  </p:grpSp>
                  <p:sp>
                    <p:nvSpPr>
                      <p:cNvPr id="73" name="Rectangle: Rounded Corners 72">
                        <a:extLst>
                          <a:ext uri="{FF2B5EF4-FFF2-40B4-BE49-F238E27FC236}">
                            <a16:creationId xmlns:a16="http://schemas.microsoft.com/office/drawing/2014/main" id="{AF180A22-CB89-4170-B701-61F5BC8071E2}"/>
                          </a:ext>
                        </a:extLst>
                      </p:cNvPr>
                      <p:cNvSpPr/>
                      <p:nvPr/>
                    </p:nvSpPr>
                    <p:spPr>
                      <a:xfrm>
                        <a:off x="2750812" y="2792296"/>
                        <a:ext cx="1199227" cy="1528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1" name="TextBox 70">
                      <a:extLst>
                        <a:ext uri="{FF2B5EF4-FFF2-40B4-BE49-F238E27FC236}">
                          <a16:creationId xmlns:a16="http://schemas.microsoft.com/office/drawing/2014/main" id="{85E25C08-0E52-483F-8643-0778B894D291}"/>
                        </a:ext>
                      </a:extLst>
                    </p:cNvPr>
                    <p:cNvSpPr txBox="1"/>
                    <p:nvPr/>
                  </p:nvSpPr>
                  <p:spPr>
                    <a:xfrm>
                      <a:off x="2762650" y="2746870"/>
                      <a:ext cx="1769683" cy="307777"/>
                    </a:xfrm>
                    <a:prstGeom prst="rect">
                      <a:avLst/>
                    </a:prstGeom>
                    <a:noFill/>
                  </p:spPr>
                  <p:txBody>
                    <a:bodyPr wrap="square" rtlCol="0">
                      <a:spAutoFit/>
                    </a:bodyPr>
                    <a:lstStyle/>
                    <a:p>
                      <a:r>
                        <a:rPr lang="en-US" sz="1400" b="1" dirty="0">
                          <a:solidFill>
                            <a:srgbClr val="C00000"/>
                          </a:solidFill>
                        </a:rPr>
                        <a:t>Caldera Boundary</a:t>
                      </a:r>
                    </a:p>
                  </p:txBody>
                </p:sp>
              </p:grpSp>
              <p:grpSp>
                <p:nvGrpSpPr>
                  <p:cNvPr id="67" name="Group 66">
                    <a:extLst>
                      <a:ext uri="{FF2B5EF4-FFF2-40B4-BE49-F238E27FC236}">
                        <a16:creationId xmlns:a16="http://schemas.microsoft.com/office/drawing/2014/main" id="{F494F47B-4037-4BF8-82D2-706E9016669B}"/>
                      </a:ext>
                    </a:extLst>
                  </p:cNvPr>
                  <p:cNvGrpSpPr/>
                  <p:nvPr/>
                </p:nvGrpSpPr>
                <p:grpSpPr>
                  <a:xfrm>
                    <a:off x="3359867" y="3077244"/>
                    <a:ext cx="1345489" cy="747174"/>
                    <a:chOff x="3359867" y="3077244"/>
                    <a:chExt cx="1345489" cy="747174"/>
                  </a:xfrm>
                </p:grpSpPr>
                <p:sp>
                  <p:nvSpPr>
                    <p:cNvPr id="68" name="Star: 5 Points 67">
                      <a:extLst>
                        <a:ext uri="{FF2B5EF4-FFF2-40B4-BE49-F238E27FC236}">
                          <a16:creationId xmlns:a16="http://schemas.microsoft.com/office/drawing/2014/main" id="{76FE607B-70F6-40CD-9C7E-68EB1A090AC7}"/>
                        </a:ext>
                      </a:extLst>
                    </p:cNvPr>
                    <p:cNvSpPr/>
                    <p:nvPr/>
                  </p:nvSpPr>
                  <p:spPr>
                    <a:xfrm>
                      <a:off x="4460857" y="3077244"/>
                      <a:ext cx="244499" cy="225549"/>
                    </a:xfrm>
                    <a:prstGeom prst="star5">
                      <a:avLst/>
                    </a:prstGeom>
                    <a:solidFill>
                      <a:srgbClr val="FDA5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Star: 5 Points 68">
                      <a:extLst>
                        <a:ext uri="{FF2B5EF4-FFF2-40B4-BE49-F238E27FC236}">
                          <a16:creationId xmlns:a16="http://schemas.microsoft.com/office/drawing/2014/main" id="{D1C47BD0-38D2-420B-A1C1-80F7C7AFDE8F}"/>
                        </a:ext>
                      </a:extLst>
                    </p:cNvPr>
                    <p:cNvSpPr/>
                    <p:nvPr/>
                  </p:nvSpPr>
                  <p:spPr>
                    <a:xfrm>
                      <a:off x="3359867" y="3598869"/>
                      <a:ext cx="244499" cy="225549"/>
                    </a:xfrm>
                    <a:prstGeom prst="star5">
                      <a:avLst/>
                    </a:prstGeom>
                    <a:solidFill>
                      <a:srgbClr val="FB25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2" name="Rectangle: Rounded Corners 61">
                  <a:extLst>
                    <a:ext uri="{FF2B5EF4-FFF2-40B4-BE49-F238E27FC236}">
                      <a16:creationId xmlns:a16="http://schemas.microsoft.com/office/drawing/2014/main" id="{7BC6A143-7CED-4BE8-A55C-AB4FD9FCE2C3}"/>
                    </a:ext>
                  </a:extLst>
                </p:cNvPr>
                <p:cNvSpPr/>
                <p:nvPr/>
              </p:nvSpPr>
              <p:spPr>
                <a:xfrm>
                  <a:off x="9556478" y="3272582"/>
                  <a:ext cx="608602" cy="200481"/>
                </a:xfrm>
                <a:prstGeom prst="roundRect">
                  <a:avLst/>
                </a:prstGeom>
                <a:solidFill>
                  <a:srgbClr val="C89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8CDE0E9F-6FE0-40EA-958A-25C6E2745D94}"/>
                    </a:ext>
                  </a:extLst>
                </p:cNvPr>
                <p:cNvSpPr txBox="1"/>
                <p:nvPr/>
              </p:nvSpPr>
              <p:spPr>
                <a:xfrm>
                  <a:off x="9510101" y="3182925"/>
                  <a:ext cx="844769" cy="450192"/>
                </a:xfrm>
                <a:prstGeom prst="rect">
                  <a:avLst/>
                </a:prstGeom>
                <a:noFill/>
              </p:spPr>
              <p:txBody>
                <a:bodyPr wrap="none" rtlCol="0">
                  <a:spAutoFit/>
                </a:bodyPr>
                <a:lstStyle/>
                <a:p>
                  <a:r>
                    <a:rPr lang="en-US" dirty="0"/>
                    <a:t>LKWY</a:t>
                  </a:r>
                </a:p>
              </p:txBody>
            </p:sp>
          </p:grpSp>
          <p:sp>
            <p:nvSpPr>
              <p:cNvPr id="77" name="Rectangle: Rounded Corners 76">
                <a:extLst>
                  <a:ext uri="{FF2B5EF4-FFF2-40B4-BE49-F238E27FC236}">
                    <a16:creationId xmlns:a16="http://schemas.microsoft.com/office/drawing/2014/main" id="{7948EDB5-42EF-4089-8980-AD23DA5E8206}"/>
                  </a:ext>
                </a:extLst>
              </p:cNvPr>
              <p:cNvSpPr/>
              <p:nvPr/>
            </p:nvSpPr>
            <p:spPr>
              <a:xfrm>
                <a:off x="7972828" y="3959146"/>
                <a:ext cx="655891" cy="244062"/>
              </a:xfrm>
              <a:prstGeom prst="roundRect">
                <a:avLst/>
              </a:prstGeom>
              <a:solidFill>
                <a:srgbClr val="C89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TextBox 77">
              <a:extLst>
                <a:ext uri="{FF2B5EF4-FFF2-40B4-BE49-F238E27FC236}">
                  <a16:creationId xmlns:a16="http://schemas.microsoft.com/office/drawing/2014/main" id="{27E480FC-D235-441C-92D4-F78F5688109C}"/>
                </a:ext>
              </a:extLst>
            </p:cNvPr>
            <p:cNvSpPr txBox="1"/>
            <p:nvPr/>
          </p:nvSpPr>
          <p:spPr>
            <a:xfrm>
              <a:off x="7914527" y="3890832"/>
              <a:ext cx="805537" cy="369332"/>
            </a:xfrm>
            <a:prstGeom prst="rect">
              <a:avLst/>
            </a:prstGeom>
            <a:noFill/>
          </p:spPr>
          <p:txBody>
            <a:bodyPr wrap="square" rtlCol="0">
              <a:spAutoFit/>
            </a:bodyPr>
            <a:lstStyle/>
            <a:p>
              <a:r>
                <a:rPr lang="en-US" dirty="0"/>
                <a:t>OFW2</a:t>
              </a:r>
            </a:p>
          </p:txBody>
        </p:sp>
      </p:grpSp>
      <p:cxnSp>
        <p:nvCxnSpPr>
          <p:cNvPr id="81" name="Straight Connector 80">
            <a:extLst>
              <a:ext uri="{FF2B5EF4-FFF2-40B4-BE49-F238E27FC236}">
                <a16:creationId xmlns:a16="http://schemas.microsoft.com/office/drawing/2014/main" id="{9662D5E1-E5AD-4637-A9FC-E7F9DA91FF16}"/>
              </a:ext>
            </a:extLst>
          </p:cNvPr>
          <p:cNvCxnSpPr>
            <a:cxnSpLocks/>
            <a:endCxn id="68" idx="1"/>
          </p:cNvCxnSpPr>
          <p:nvPr/>
        </p:nvCxnSpPr>
        <p:spPr>
          <a:xfrm>
            <a:off x="5699176" y="3091700"/>
            <a:ext cx="3804800" cy="134746"/>
          </a:xfrm>
          <a:prstGeom prst="line">
            <a:avLst/>
          </a:prstGeom>
          <a:ln w="28575">
            <a:solidFill>
              <a:srgbClr val="FDA506"/>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1CD1C6A-86DE-4D61-BBD4-9C2609C1E41F}"/>
              </a:ext>
            </a:extLst>
          </p:cNvPr>
          <p:cNvCxnSpPr>
            <a:cxnSpLocks/>
            <a:endCxn id="69" idx="1"/>
          </p:cNvCxnSpPr>
          <p:nvPr/>
        </p:nvCxnSpPr>
        <p:spPr>
          <a:xfrm>
            <a:off x="5671489" y="2812717"/>
            <a:ext cx="2533892" cy="1049556"/>
          </a:xfrm>
          <a:prstGeom prst="line">
            <a:avLst/>
          </a:prstGeom>
          <a:ln w="28575">
            <a:solidFill>
              <a:srgbClr val="FB250F"/>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FE32682-4860-4932-B12A-9476C18615DD}"/>
              </a:ext>
            </a:extLst>
          </p:cNvPr>
          <p:cNvSpPr txBox="1"/>
          <p:nvPr/>
        </p:nvSpPr>
        <p:spPr>
          <a:xfrm>
            <a:off x="9173917" y="6249522"/>
            <a:ext cx="2665998" cy="276999"/>
          </a:xfrm>
          <a:prstGeom prst="rect">
            <a:avLst/>
          </a:prstGeom>
          <a:noFill/>
        </p:spPr>
        <p:txBody>
          <a:bodyPr wrap="square" rtlCol="0">
            <a:spAutoFit/>
          </a:bodyPr>
          <a:lstStyle/>
          <a:p>
            <a:r>
              <a:rPr lang="en-US" sz="1200" dirty="0">
                <a:solidFill>
                  <a:schemeClr val="bg1"/>
                </a:solidFill>
              </a:rPr>
              <a:t>Modified from (Waite and Smith, 2002)</a:t>
            </a:r>
          </a:p>
        </p:txBody>
      </p:sp>
      <p:sp>
        <p:nvSpPr>
          <p:cNvPr id="35" name="TextBox 34">
            <a:extLst>
              <a:ext uri="{FF2B5EF4-FFF2-40B4-BE49-F238E27FC236}">
                <a16:creationId xmlns:a16="http://schemas.microsoft.com/office/drawing/2014/main" id="{00C6FDB8-BD1D-4BCD-973D-6F7D939FED1A}"/>
              </a:ext>
            </a:extLst>
          </p:cNvPr>
          <p:cNvSpPr txBox="1"/>
          <p:nvPr/>
        </p:nvSpPr>
        <p:spPr>
          <a:xfrm>
            <a:off x="401169" y="4963941"/>
            <a:ext cx="2267675" cy="276999"/>
          </a:xfrm>
          <a:prstGeom prst="rect">
            <a:avLst/>
          </a:prstGeom>
          <a:noFill/>
        </p:spPr>
        <p:txBody>
          <a:bodyPr wrap="square" rtlCol="0">
            <a:spAutoFit/>
          </a:bodyPr>
          <a:lstStyle/>
          <a:p>
            <a:r>
              <a:rPr lang="en-US" sz="1200" dirty="0"/>
              <a:t>Sourced from (Wicks et al., 2020)</a:t>
            </a:r>
          </a:p>
        </p:txBody>
      </p:sp>
    </p:spTree>
    <p:extLst>
      <p:ext uri="{BB962C8B-B14F-4D97-AF65-F5344CB8AC3E}">
        <p14:creationId xmlns:p14="http://schemas.microsoft.com/office/powerpoint/2010/main" val="1581270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22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EE26-C228-4807-B62D-81B9965B6DBD}"/>
              </a:ext>
            </a:extLst>
          </p:cNvPr>
          <p:cNvSpPr>
            <a:spLocks noGrp="1"/>
          </p:cNvSpPr>
          <p:nvPr>
            <p:ph type="title"/>
          </p:nvPr>
        </p:nvSpPr>
        <p:spPr>
          <a:xfrm>
            <a:off x="372536" y="-68058"/>
            <a:ext cx="10515600" cy="1325563"/>
          </a:xfrm>
        </p:spPr>
        <p:txBody>
          <a:bodyPr/>
          <a:lstStyle/>
          <a:p>
            <a:r>
              <a:rPr lang="en-US" dirty="0">
                <a:solidFill>
                  <a:srgbClr val="6CADCA"/>
                </a:solidFill>
              </a:rPr>
              <a:t>Observations (1)</a:t>
            </a:r>
          </a:p>
        </p:txBody>
      </p:sp>
      <p:cxnSp>
        <p:nvCxnSpPr>
          <p:cNvPr id="4" name="Straight Connector 3">
            <a:extLst>
              <a:ext uri="{FF2B5EF4-FFF2-40B4-BE49-F238E27FC236}">
                <a16:creationId xmlns:a16="http://schemas.microsoft.com/office/drawing/2014/main" id="{F667F88A-9C33-492E-A32C-4B4EC425680D}"/>
              </a:ext>
            </a:extLst>
          </p:cNvPr>
          <p:cNvCxnSpPr>
            <a:cxnSpLocks/>
          </p:cNvCxnSpPr>
          <p:nvPr/>
        </p:nvCxnSpPr>
        <p:spPr>
          <a:xfrm>
            <a:off x="451777" y="897755"/>
            <a:ext cx="3680179" cy="0"/>
          </a:xfrm>
          <a:prstGeom prst="line">
            <a:avLst/>
          </a:prstGeom>
          <a:ln w="28575">
            <a:solidFill>
              <a:srgbClr val="B14623"/>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C2F5B7F-A22D-42EC-A065-D3046EDF321D}"/>
              </a:ext>
            </a:extLst>
          </p:cNvPr>
          <p:cNvSpPr/>
          <p:nvPr/>
        </p:nvSpPr>
        <p:spPr>
          <a:xfrm>
            <a:off x="2852398" y="1953796"/>
            <a:ext cx="6385864" cy="22090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D4C52AC-52FA-4027-A512-813D9A36DBA7}"/>
              </a:ext>
            </a:extLst>
          </p:cNvPr>
          <p:cNvSpPr/>
          <p:nvPr/>
        </p:nvSpPr>
        <p:spPr>
          <a:xfrm>
            <a:off x="118533" y="101600"/>
            <a:ext cx="11949289" cy="6660444"/>
          </a:xfrm>
          <a:prstGeom prst="rect">
            <a:avLst/>
          </a:prstGeom>
          <a:noFill/>
          <a:ln w="28575">
            <a:solidFill>
              <a:srgbClr val="B14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892CAB8-C2CF-4044-A170-45629C365E2E}"/>
              </a:ext>
            </a:extLst>
          </p:cNvPr>
          <p:cNvSpPr/>
          <p:nvPr/>
        </p:nvSpPr>
        <p:spPr>
          <a:xfrm>
            <a:off x="2852398" y="4332468"/>
            <a:ext cx="6385863" cy="22090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 name="Chart 39">
            <a:extLst>
              <a:ext uri="{FF2B5EF4-FFF2-40B4-BE49-F238E27FC236}">
                <a16:creationId xmlns:a16="http://schemas.microsoft.com/office/drawing/2014/main" id="{007695CC-24F6-4875-9946-9F1D46B76646}"/>
              </a:ext>
            </a:extLst>
          </p:cNvPr>
          <p:cNvGraphicFramePr>
            <a:graphicFrameLocks/>
          </p:cNvGraphicFramePr>
          <p:nvPr>
            <p:extLst>
              <p:ext uri="{D42A27DB-BD31-4B8C-83A1-F6EECF244321}">
                <p14:modId xmlns:p14="http://schemas.microsoft.com/office/powerpoint/2010/main" val="3891338019"/>
              </p:ext>
            </p:extLst>
          </p:nvPr>
        </p:nvGraphicFramePr>
        <p:xfrm>
          <a:off x="2894596" y="1942185"/>
          <a:ext cx="6487208" cy="22090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Chart 40">
            <a:extLst>
              <a:ext uri="{FF2B5EF4-FFF2-40B4-BE49-F238E27FC236}">
                <a16:creationId xmlns:a16="http://schemas.microsoft.com/office/drawing/2014/main" id="{1E339337-5A95-49F5-81A9-4E3A4EF5F165}"/>
              </a:ext>
            </a:extLst>
          </p:cNvPr>
          <p:cNvGraphicFramePr>
            <a:graphicFrameLocks/>
          </p:cNvGraphicFramePr>
          <p:nvPr>
            <p:extLst>
              <p:ext uri="{D42A27DB-BD31-4B8C-83A1-F6EECF244321}">
                <p14:modId xmlns:p14="http://schemas.microsoft.com/office/powerpoint/2010/main" val="2627183176"/>
              </p:ext>
            </p:extLst>
          </p:nvPr>
        </p:nvGraphicFramePr>
        <p:xfrm>
          <a:off x="2894596" y="4298333"/>
          <a:ext cx="6385849" cy="2277284"/>
        </p:xfrm>
        <a:graphic>
          <a:graphicData uri="http://schemas.openxmlformats.org/drawingml/2006/chart">
            <c:chart xmlns:c="http://schemas.openxmlformats.org/drawingml/2006/chart" xmlns:r="http://schemas.openxmlformats.org/officeDocument/2006/relationships" r:id="rId4"/>
          </a:graphicData>
        </a:graphic>
      </p:graphicFrame>
      <p:cxnSp>
        <p:nvCxnSpPr>
          <p:cNvPr id="47" name="Straight Connector 46">
            <a:extLst>
              <a:ext uri="{FF2B5EF4-FFF2-40B4-BE49-F238E27FC236}">
                <a16:creationId xmlns:a16="http://schemas.microsoft.com/office/drawing/2014/main" id="{5E353AE3-8B7F-4E2F-866D-B5297C438EA3}"/>
              </a:ext>
            </a:extLst>
          </p:cNvPr>
          <p:cNvCxnSpPr>
            <a:cxnSpLocks/>
          </p:cNvCxnSpPr>
          <p:nvPr/>
        </p:nvCxnSpPr>
        <p:spPr bwMode="auto">
          <a:xfrm>
            <a:off x="5190977" y="2536166"/>
            <a:ext cx="14070" cy="1305584"/>
          </a:xfrm>
          <a:prstGeom prst="line">
            <a:avLst/>
          </a:prstGeom>
          <a:solidFill>
            <a:schemeClr val="accent1"/>
          </a:solidFill>
          <a:ln w="38100" cap="flat" cmpd="sng" algn="ctr">
            <a:solidFill>
              <a:srgbClr val="B14623"/>
            </a:solidFill>
            <a:prstDash val="dash"/>
            <a:round/>
            <a:headEnd type="none" w="med" len="med"/>
            <a:tailEnd type="none" w="med" len="med"/>
          </a:ln>
          <a:effectLst/>
        </p:spPr>
      </p:cxnSp>
      <p:cxnSp>
        <p:nvCxnSpPr>
          <p:cNvPr id="51" name="Straight Connector 50">
            <a:extLst>
              <a:ext uri="{FF2B5EF4-FFF2-40B4-BE49-F238E27FC236}">
                <a16:creationId xmlns:a16="http://schemas.microsoft.com/office/drawing/2014/main" id="{AA5F8371-CD2F-43EE-A71A-3D5D686C4373}"/>
              </a:ext>
            </a:extLst>
          </p:cNvPr>
          <p:cNvCxnSpPr>
            <a:cxnSpLocks/>
          </p:cNvCxnSpPr>
          <p:nvPr/>
        </p:nvCxnSpPr>
        <p:spPr bwMode="auto">
          <a:xfrm>
            <a:off x="5205047" y="4900711"/>
            <a:ext cx="0" cy="1340072"/>
          </a:xfrm>
          <a:prstGeom prst="line">
            <a:avLst/>
          </a:prstGeom>
          <a:solidFill>
            <a:schemeClr val="accent1"/>
          </a:solidFill>
          <a:ln w="38100" cap="flat" cmpd="sng" algn="ctr">
            <a:solidFill>
              <a:srgbClr val="B14623"/>
            </a:solidFill>
            <a:prstDash val="dash"/>
            <a:round/>
            <a:headEnd type="none" w="med" len="med"/>
            <a:tailEnd type="none" w="med" len="med"/>
          </a:ln>
          <a:effectLst/>
        </p:spPr>
      </p:cxnSp>
      <p:cxnSp>
        <p:nvCxnSpPr>
          <p:cNvPr id="55" name="Straight Connector 54">
            <a:extLst>
              <a:ext uri="{FF2B5EF4-FFF2-40B4-BE49-F238E27FC236}">
                <a16:creationId xmlns:a16="http://schemas.microsoft.com/office/drawing/2014/main" id="{2754CDBC-AC2B-4732-94E4-3B76101A3CC5}"/>
              </a:ext>
            </a:extLst>
          </p:cNvPr>
          <p:cNvCxnSpPr>
            <a:cxnSpLocks/>
          </p:cNvCxnSpPr>
          <p:nvPr/>
        </p:nvCxnSpPr>
        <p:spPr bwMode="auto">
          <a:xfrm>
            <a:off x="6653967" y="2536166"/>
            <a:ext cx="0" cy="1272895"/>
          </a:xfrm>
          <a:prstGeom prst="line">
            <a:avLst/>
          </a:prstGeom>
          <a:solidFill>
            <a:schemeClr val="accent1"/>
          </a:solidFill>
          <a:ln w="38100" cap="flat" cmpd="sng" algn="ctr">
            <a:solidFill>
              <a:srgbClr val="B14623"/>
            </a:solidFill>
            <a:prstDash val="dash"/>
            <a:round/>
            <a:headEnd type="none" w="med" len="med"/>
            <a:tailEnd type="none" w="med" len="med"/>
          </a:ln>
          <a:effectLst/>
        </p:spPr>
      </p:cxnSp>
      <p:cxnSp>
        <p:nvCxnSpPr>
          <p:cNvPr id="57" name="Straight Connector 56">
            <a:extLst>
              <a:ext uri="{FF2B5EF4-FFF2-40B4-BE49-F238E27FC236}">
                <a16:creationId xmlns:a16="http://schemas.microsoft.com/office/drawing/2014/main" id="{160E1BEE-B439-4C64-A07C-DE71CB55C868}"/>
              </a:ext>
            </a:extLst>
          </p:cNvPr>
          <p:cNvCxnSpPr>
            <a:cxnSpLocks/>
          </p:cNvCxnSpPr>
          <p:nvPr/>
        </p:nvCxnSpPr>
        <p:spPr bwMode="auto">
          <a:xfrm>
            <a:off x="6651625" y="4900711"/>
            <a:ext cx="0" cy="1315939"/>
          </a:xfrm>
          <a:prstGeom prst="line">
            <a:avLst/>
          </a:prstGeom>
          <a:solidFill>
            <a:schemeClr val="accent1"/>
          </a:solidFill>
          <a:ln w="38100" cap="flat" cmpd="sng" algn="ctr">
            <a:solidFill>
              <a:srgbClr val="B14623"/>
            </a:solidFill>
            <a:prstDash val="dash"/>
            <a:round/>
            <a:headEnd type="none" w="med" len="med"/>
            <a:tailEnd type="none" w="med" len="med"/>
          </a:ln>
          <a:effectLst/>
        </p:spPr>
      </p:cxnSp>
      <p:cxnSp>
        <p:nvCxnSpPr>
          <p:cNvPr id="59" name="Straight Connector 58">
            <a:extLst>
              <a:ext uri="{FF2B5EF4-FFF2-40B4-BE49-F238E27FC236}">
                <a16:creationId xmlns:a16="http://schemas.microsoft.com/office/drawing/2014/main" id="{2D9D9B43-7039-433C-A7AE-F68F36270D19}"/>
              </a:ext>
            </a:extLst>
          </p:cNvPr>
          <p:cNvCxnSpPr>
            <a:cxnSpLocks/>
          </p:cNvCxnSpPr>
          <p:nvPr/>
        </p:nvCxnSpPr>
        <p:spPr bwMode="auto">
          <a:xfrm>
            <a:off x="7634066" y="2542203"/>
            <a:ext cx="0" cy="1260819"/>
          </a:xfrm>
          <a:prstGeom prst="line">
            <a:avLst/>
          </a:prstGeom>
          <a:solidFill>
            <a:schemeClr val="accent1"/>
          </a:solidFill>
          <a:ln w="38100" cap="flat" cmpd="sng" algn="ctr">
            <a:solidFill>
              <a:srgbClr val="B14623"/>
            </a:solidFill>
            <a:prstDash val="dash"/>
            <a:round/>
            <a:headEnd type="none" w="med" len="med"/>
            <a:tailEnd type="none" w="med" len="med"/>
          </a:ln>
          <a:effectLst/>
        </p:spPr>
      </p:cxnSp>
      <p:cxnSp>
        <p:nvCxnSpPr>
          <p:cNvPr id="61" name="Straight Connector 60">
            <a:extLst>
              <a:ext uri="{FF2B5EF4-FFF2-40B4-BE49-F238E27FC236}">
                <a16:creationId xmlns:a16="http://schemas.microsoft.com/office/drawing/2014/main" id="{4EC87FA3-8644-4C5F-B6A0-AE3825D369A1}"/>
              </a:ext>
            </a:extLst>
          </p:cNvPr>
          <p:cNvCxnSpPr>
            <a:cxnSpLocks/>
          </p:cNvCxnSpPr>
          <p:nvPr/>
        </p:nvCxnSpPr>
        <p:spPr bwMode="auto">
          <a:xfrm>
            <a:off x="7617410" y="4889926"/>
            <a:ext cx="0" cy="1350857"/>
          </a:xfrm>
          <a:prstGeom prst="line">
            <a:avLst/>
          </a:prstGeom>
          <a:solidFill>
            <a:schemeClr val="accent1"/>
          </a:solidFill>
          <a:ln w="38100" cap="flat" cmpd="sng" algn="ctr">
            <a:solidFill>
              <a:srgbClr val="B14623"/>
            </a:solidFill>
            <a:prstDash val="dash"/>
            <a:round/>
            <a:headEnd type="none" w="med" len="med"/>
            <a:tailEnd type="none" w="med" len="med"/>
          </a:ln>
          <a:effectLst/>
        </p:spPr>
      </p:cxnSp>
      <p:grpSp>
        <p:nvGrpSpPr>
          <p:cNvPr id="30" name="Group 29">
            <a:extLst>
              <a:ext uri="{FF2B5EF4-FFF2-40B4-BE49-F238E27FC236}">
                <a16:creationId xmlns:a16="http://schemas.microsoft.com/office/drawing/2014/main" id="{7C9D03CE-4EC7-489A-9103-7FE8B7D79871}"/>
              </a:ext>
            </a:extLst>
          </p:cNvPr>
          <p:cNvGrpSpPr/>
          <p:nvPr/>
        </p:nvGrpSpPr>
        <p:grpSpPr>
          <a:xfrm>
            <a:off x="2852398" y="963717"/>
            <a:ext cx="7081824" cy="1044429"/>
            <a:chOff x="2841195" y="960904"/>
            <a:chExt cx="7081824" cy="1044429"/>
          </a:xfrm>
        </p:grpSpPr>
        <p:grpSp>
          <p:nvGrpSpPr>
            <p:cNvPr id="31" name="Group 30">
              <a:extLst>
                <a:ext uri="{FF2B5EF4-FFF2-40B4-BE49-F238E27FC236}">
                  <a16:creationId xmlns:a16="http://schemas.microsoft.com/office/drawing/2014/main" id="{4A1E09C8-0EFE-488E-9076-52E3D8206EAD}"/>
                </a:ext>
              </a:extLst>
            </p:cNvPr>
            <p:cNvGrpSpPr/>
            <p:nvPr/>
          </p:nvGrpSpPr>
          <p:grpSpPr>
            <a:xfrm>
              <a:off x="2841195" y="960904"/>
              <a:ext cx="7081824" cy="1044429"/>
              <a:chOff x="2852398" y="897755"/>
              <a:chExt cx="7081824" cy="1044429"/>
            </a:xfrm>
          </p:grpSpPr>
          <p:sp>
            <p:nvSpPr>
              <p:cNvPr id="44" name="Arrow: Right 43">
                <a:extLst>
                  <a:ext uri="{FF2B5EF4-FFF2-40B4-BE49-F238E27FC236}">
                    <a16:creationId xmlns:a16="http://schemas.microsoft.com/office/drawing/2014/main" id="{8EB26045-57B3-437B-AD90-92E49F0A83CF}"/>
                  </a:ext>
                </a:extLst>
              </p:cNvPr>
              <p:cNvSpPr/>
              <p:nvPr/>
            </p:nvSpPr>
            <p:spPr>
              <a:xfrm>
                <a:off x="2852398" y="897755"/>
                <a:ext cx="7081824" cy="1044429"/>
              </a:xfrm>
              <a:prstGeom prst="rightArrow">
                <a:avLst/>
              </a:prstGeom>
              <a:solidFill>
                <a:srgbClr val="B1462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357C58A3-A4D5-448B-82A9-7E33AC644399}"/>
                  </a:ext>
                </a:extLst>
              </p:cNvPr>
              <p:cNvCxnSpPr>
                <a:cxnSpLocks/>
              </p:cNvCxnSpPr>
              <p:nvPr/>
            </p:nvCxnSpPr>
            <p:spPr bwMode="auto">
              <a:xfrm flipH="1">
                <a:off x="5211796" y="1160956"/>
                <a:ext cx="5897" cy="515795"/>
              </a:xfrm>
              <a:prstGeom prst="line">
                <a:avLst/>
              </a:prstGeom>
              <a:solidFill>
                <a:schemeClr val="accent1"/>
              </a:solidFill>
              <a:ln w="38100" cap="flat" cmpd="sng" algn="ctr">
                <a:solidFill>
                  <a:schemeClr val="bg1">
                    <a:lumMod val="95000"/>
                  </a:schemeClr>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E4708782-519C-4533-86AE-132188B5A035}"/>
                  </a:ext>
                </a:extLst>
              </p:cNvPr>
              <p:cNvCxnSpPr>
                <a:cxnSpLocks/>
              </p:cNvCxnSpPr>
              <p:nvPr/>
            </p:nvCxnSpPr>
            <p:spPr bwMode="auto">
              <a:xfrm>
                <a:off x="6640389" y="1163305"/>
                <a:ext cx="1625" cy="516621"/>
              </a:xfrm>
              <a:prstGeom prst="line">
                <a:avLst/>
              </a:prstGeom>
              <a:solidFill>
                <a:schemeClr val="accent1"/>
              </a:solidFill>
              <a:ln w="38100" cap="flat" cmpd="sng" algn="ctr">
                <a:solidFill>
                  <a:schemeClr val="bg1">
                    <a:lumMod val="95000"/>
                  </a:schemeClr>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71B84E70-619F-40EE-8E0B-E35547620CE2}"/>
                  </a:ext>
                </a:extLst>
              </p:cNvPr>
              <p:cNvCxnSpPr>
                <a:cxnSpLocks/>
              </p:cNvCxnSpPr>
              <p:nvPr/>
            </p:nvCxnSpPr>
            <p:spPr bwMode="auto">
              <a:xfrm>
                <a:off x="7746957" y="1160956"/>
                <a:ext cx="0" cy="515795"/>
              </a:xfrm>
              <a:prstGeom prst="line">
                <a:avLst/>
              </a:prstGeom>
              <a:solidFill>
                <a:schemeClr val="accent1"/>
              </a:solidFill>
              <a:ln w="38100" cap="flat" cmpd="sng" algn="ctr">
                <a:solidFill>
                  <a:schemeClr val="bg1">
                    <a:lumMod val="95000"/>
                  </a:schemeClr>
                </a:solidFill>
                <a:prstDash val="solid"/>
                <a:round/>
                <a:headEnd type="none" w="med" len="med"/>
                <a:tailEnd type="none" w="med" len="med"/>
              </a:ln>
              <a:effectLst/>
            </p:spPr>
          </p:cxnSp>
        </p:grpSp>
        <p:grpSp>
          <p:nvGrpSpPr>
            <p:cNvPr id="32" name="Group 31">
              <a:extLst>
                <a:ext uri="{FF2B5EF4-FFF2-40B4-BE49-F238E27FC236}">
                  <a16:creationId xmlns:a16="http://schemas.microsoft.com/office/drawing/2014/main" id="{7C5EC52D-F2D0-4619-A47D-23ECF3867C80}"/>
                </a:ext>
              </a:extLst>
            </p:cNvPr>
            <p:cNvGrpSpPr/>
            <p:nvPr/>
          </p:nvGrpSpPr>
          <p:grpSpPr>
            <a:xfrm>
              <a:off x="3609512" y="1177198"/>
              <a:ext cx="5526661" cy="610206"/>
              <a:chOff x="3609512" y="1177198"/>
              <a:chExt cx="5526661" cy="610206"/>
            </a:xfrm>
          </p:grpSpPr>
          <p:sp>
            <p:nvSpPr>
              <p:cNvPr id="33" name="TextBox 32">
                <a:extLst>
                  <a:ext uri="{FF2B5EF4-FFF2-40B4-BE49-F238E27FC236}">
                    <a16:creationId xmlns:a16="http://schemas.microsoft.com/office/drawing/2014/main" id="{2ECD56A5-FEA5-4E13-B12F-F04201286EEE}"/>
                  </a:ext>
                </a:extLst>
              </p:cNvPr>
              <p:cNvSpPr txBox="1"/>
              <p:nvPr/>
            </p:nvSpPr>
            <p:spPr>
              <a:xfrm>
                <a:off x="3688713" y="1182274"/>
                <a:ext cx="1247906" cy="369332"/>
              </a:xfrm>
              <a:prstGeom prst="rect">
                <a:avLst/>
              </a:prstGeom>
              <a:noFill/>
            </p:spPr>
            <p:txBody>
              <a:bodyPr wrap="none" rtlCol="0">
                <a:spAutoFit/>
              </a:bodyPr>
              <a:lstStyle/>
              <a:p>
                <a:r>
                  <a:rPr lang="en-US" dirty="0">
                    <a:solidFill>
                      <a:schemeClr val="bg1"/>
                    </a:solidFill>
                  </a:rPr>
                  <a:t>Subsidence</a:t>
                </a:r>
              </a:p>
            </p:txBody>
          </p:sp>
          <p:sp>
            <p:nvSpPr>
              <p:cNvPr id="34" name="TextBox 33">
                <a:extLst>
                  <a:ext uri="{FF2B5EF4-FFF2-40B4-BE49-F238E27FC236}">
                    <a16:creationId xmlns:a16="http://schemas.microsoft.com/office/drawing/2014/main" id="{B3B52FEC-0BE1-4AC0-8B93-E3568D5ADEA9}"/>
                  </a:ext>
                </a:extLst>
              </p:cNvPr>
              <p:cNvSpPr txBox="1"/>
              <p:nvPr/>
            </p:nvSpPr>
            <p:spPr>
              <a:xfrm>
                <a:off x="6570861" y="1184158"/>
                <a:ext cx="1247906" cy="369332"/>
              </a:xfrm>
              <a:prstGeom prst="rect">
                <a:avLst/>
              </a:prstGeom>
              <a:noFill/>
            </p:spPr>
            <p:txBody>
              <a:bodyPr wrap="none" rtlCol="0">
                <a:spAutoFit/>
              </a:bodyPr>
              <a:lstStyle/>
              <a:p>
                <a:r>
                  <a:rPr lang="en-US" dirty="0">
                    <a:solidFill>
                      <a:schemeClr val="bg1"/>
                    </a:solidFill>
                  </a:rPr>
                  <a:t>Subsidence</a:t>
                </a:r>
              </a:p>
            </p:txBody>
          </p:sp>
          <p:sp>
            <p:nvSpPr>
              <p:cNvPr id="35" name="TextBox 34">
                <a:extLst>
                  <a:ext uri="{FF2B5EF4-FFF2-40B4-BE49-F238E27FC236}">
                    <a16:creationId xmlns:a16="http://schemas.microsoft.com/office/drawing/2014/main" id="{30014376-1CAF-44C2-84A4-26C918B78D6C}"/>
                  </a:ext>
                </a:extLst>
              </p:cNvPr>
              <p:cNvSpPr txBox="1"/>
              <p:nvPr/>
            </p:nvSpPr>
            <p:spPr>
              <a:xfrm>
                <a:off x="5566805" y="1177198"/>
                <a:ext cx="707245" cy="369332"/>
              </a:xfrm>
              <a:prstGeom prst="rect">
                <a:avLst/>
              </a:prstGeom>
              <a:noFill/>
            </p:spPr>
            <p:txBody>
              <a:bodyPr wrap="none" rtlCol="0">
                <a:spAutoFit/>
              </a:bodyPr>
              <a:lstStyle/>
              <a:p>
                <a:r>
                  <a:rPr lang="en-US" dirty="0">
                    <a:solidFill>
                      <a:schemeClr val="bg1"/>
                    </a:solidFill>
                  </a:rPr>
                  <a:t>Uplift</a:t>
                </a:r>
              </a:p>
            </p:txBody>
          </p:sp>
          <p:sp>
            <p:nvSpPr>
              <p:cNvPr id="36" name="TextBox 35">
                <a:extLst>
                  <a:ext uri="{FF2B5EF4-FFF2-40B4-BE49-F238E27FC236}">
                    <a16:creationId xmlns:a16="http://schemas.microsoft.com/office/drawing/2014/main" id="{C654BBE7-59EE-4566-9042-DA6035994096}"/>
                  </a:ext>
                </a:extLst>
              </p:cNvPr>
              <p:cNvSpPr txBox="1"/>
              <p:nvPr/>
            </p:nvSpPr>
            <p:spPr>
              <a:xfrm>
                <a:off x="8133453" y="1184158"/>
                <a:ext cx="707245" cy="369332"/>
              </a:xfrm>
              <a:prstGeom prst="rect">
                <a:avLst/>
              </a:prstGeom>
              <a:noFill/>
            </p:spPr>
            <p:txBody>
              <a:bodyPr wrap="none" rtlCol="0">
                <a:spAutoFit/>
              </a:bodyPr>
              <a:lstStyle/>
              <a:p>
                <a:r>
                  <a:rPr lang="en-US" dirty="0">
                    <a:solidFill>
                      <a:schemeClr val="bg1"/>
                    </a:solidFill>
                  </a:rPr>
                  <a:t>Uplift</a:t>
                </a:r>
              </a:p>
            </p:txBody>
          </p:sp>
          <p:sp>
            <p:nvSpPr>
              <p:cNvPr id="38" name="TextBox 37">
                <a:extLst>
                  <a:ext uri="{FF2B5EF4-FFF2-40B4-BE49-F238E27FC236}">
                    <a16:creationId xmlns:a16="http://schemas.microsoft.com/office/drawing/2014/main" id="{1B908065-56A3-4B0D-B4E7-C7BD94283033}"/>
                  </a:ext>
                </a:extLst>
              </p:cNvPr>
              <p:cNvSpPr txBox="1"/>
              <p:nvPr/>
            </p:nvSpPr>
            <p:spPr>
              <a:xfrm>
                <a:off x="3609512" y="1418072"/>
                <a:ext cx="1306768" cy="369332"/>
              </a:xfrm>
              <a:prstGeom prst="rect">
                <a:avLst/>
              </a:prstGeom>
              <a:noFill/>
            </p:spPr>
            <p:txBody>
              <a:bodyPr wrap="none" rtlCol="0">
                <a:spAutoFit/>
              </a:bodyPr>
              <a:lstStyle/>
              <a:p>
                <a:r>
                  <a:rPr lang="en-US" dirty="0">
                    <a:solidFill>
                      <a:schemeClr val="bg1"/>
                    </a:solidFill>
                  </a:rPr>
                  <a:t>~2000-2004</a:t>
                </a:r>
              </a:p>
            </p:txBody>
          </p:sp>
          <p:sp>
            <p:nvSpPr>
              <p:cNvPr id="39" name="TextBox 38">
                <a:extLst>
                  <a:ext uri="{FF2B5EF4-FFF2-40B4-BE49-F238E27FC236}">
                    <a16:creationId xmlns:a16="http://schemas.microsoft.com/office/drawing/2014/main" id="{9A814880-91B2-4CC5-A399-5D0EA9EAD4FB}"/>
                  </a:ext>
                </a:extLst>
              </p:cNvPr>
              <p:cNvSpPr txBox="1"/>
              <p:nvPr/>
            </p:nvSpPr>
            <p:spPr>
              <a:xfrm>
                <a:off x="5315819" y="1411413"/>
                <a:ext cx="1191352" cy="369332"/>
              </a:xfrm>
              <a:prstGeom prst="rect">
                <a:avLst/>
              </a:prstGeom>
              <a:noFill/>
            </p:spPr>
            <p:txBody>
              <a:bodyPr wrap="none" rtlCol="0">
                <a:spAutoFit/>
              </a:bodyPr>
              <a:lstStyle/>
              <a:p>
                <a:r>
                  <a:rPr lang="en-US" dirty="0">
                    <a:solidFill>
                      <a:schemeClr val="bg1"/>
                    </a:solidFill>
                  </a:rPr>
                  <a:t>2004-2010</a:t>
                </a:r>
              </a:p>
            </p:txBody>
          </p:sp>
          <p:sp>
            <p:nvSpPr>
              <p:cNvPr id="42" name="TextBox 41">
                <a:extLst>
                  <a:ext uri="{FF2B5EF4-FFF2-40B4-BE49-F238E27FC236}">
                    <a16:creationId xmlns:a16="http://schemas.microsoft.com/office/drawing/2014/main" id="{7CB5406A-D764-4D7F-9264-7397AE4E4926}"/>
                  </a:ext>
                </a:extLst>
              </p:cNvPr>
              <p:cNvSpPr txBox="1"/>
              <p:nvPr/>
            </p:nvSpPr>
            <p:spPr>
              <a:xfrm>
                <a:off x="6599138" y="1406106"/>
                <a:ext cx="1191352" cy="369332"/>
              </a:xfrm>
              <a:prstGeom prst="rect">
                <a:avLst/>
              </a:prstGeom>
              <a:noFill/>
            </p:spPr>
            <p:txBody>
              <a:bodyPr wrap="none" rtlCol="0">
                <a:spAutoFit/>
              </a:bodyPr>
              <a:lstStyle/>
              <a:p>
                <a:r>
                  <a:rPr lang="en-US" dirty="0">
                    <a:solidFill>
                      <a:schemeClr val="bg1"/>
                    </a:solidFill>
                  </a:rPr>
                  <a:t>2010-2014</a:t>
                </a:r>
              </a:p>
            </p:txBody>
          </p:sp>
          <p:sp>
            <p:nvSpPr>
              <p:cNvPr id="43" name="TextBox 42">
                <a:extLst>
                  <a:ext uri="{FF2B5EF4-FFF2-40B4-BE49-F238E27FC236}">
                    <a16:creationId xmlns:a16="http://schemas.microsoft.com/office/drawing/2014/main" id="{09A22296-8D94-4EF2-ACB7-28C7A8A2972D}"/>
                  </a:ext>
                </a:extLst>
              </p:cNvPr>
              <p:cNvSpPr txBox="1"/>
              <p:nvPr/>
            </p:nvSpPr>
            <p:spPr>
              <a:xfrm>
                <a:off x="7944821" y="1399027"/>
                <a:ext cx="1191352" cy="369332"/>
              </a:xfrm>
              <a:prstGeom prst="rect">
                <a:avLst/>
              </a:prstGeom>
              <a:noFill/>
            </p:spPr>
            <p:txBody>
              <a:bodyPr wrap="none" rtlCol="0">
                <a:spAutoFit/>
              </a:bodyPr>
              <a:lstStyle/>
              <a:p>
                <a:r>
                  <a:rPr lang="en-US" dirty="0">
                    <a:solidFill>
                      <a:schemeClr val="bg1"/>
                    </a:solidFill>
                  </a:rPr>
                  <a:t>2014-2015</a:t>
                </a:r>
              </a:p>
            </p:txBody>
          </p:sp>
        </p:grpSp>
      </p:grpSp>
      <p:sp>
        <p:nvSpPr>
          <p:cNvPr id="16" name="TextBox 15">
            <a:extLst>
              <a:ext uri="{FF2B5EF4-FFF2-40B4-BE49-F238E27FC236}">
                <a16:creationId xmlns:a16="http://schemas.microsoft.com/office/drawing/2014/main" id="{284E09FE-6D66-4DC1-9060-D5B0691B8443}"/>
              </a:ext>
            </a:extLst>
          </p:cNvPr>
          <p:cNvSpPr txBox="1"/>
          <p:nvPr/>
        </p:nvSpPr>
        <p:spPr>
          <a:xfrm>
            <a:off x="9615936" y="2119622"/>
            <a:ext cx="2062249" cy="452431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The red dashed lines show the </a:t>
            </a:r>
            <a:r>
              <a:rPr lang="en-US" u="sng" dirty="0">
                <a:solidFill>
                  <a:schemeClr val="bg1"/>
                </a:solidFill>
              </a:rPr>
              <a:t>approximate</a:t>
            </a:r>
            <a:r>
              <a:rPr lang="en-US" dirty="0">
                <a:solidFill>
                  <a:schemeClr val="bg1"/>
                </a:solidFill>
              </a:rPr>
              <a:t> division between changes in deformation character.</a:t>
            </a:r>
          </a:p>
          <a:p>
            <a:pPr marL="285750" indent="-285750">
              <a:buFont typeface="Arial" panose="020B0604020202020204" pitchFamily="34" charset="0"/>
              <a:buChar char="•"/>
            </a:pPr>
            <a:r>
              <a:rPr lang="en-US" dirty="0">
                <a:solidFill>
                  <a:schemeClr val="bg1"/>
                </a:solidFill>
              </a:rPr>
              <a:t>The blue dots represent an individual measurement taken of a hot spring for the corresponding year.</a:t>
            </a:r>
          </a:p>
          <a:p>
            <a:endParaRPr lang="en-US" dirty="0">
              <a:solidFill>
                <a:schemeClr val="bg1"/>
              </a:solidFill>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E2B9C04-FB15-4CC6-85C0-7F2F1B97423F}"/>
                  </a:ext>
                </a:extLst>
              </p:cNvPr>
              <p:cNvSpPr txBox="1"/>
              <p:nvPr/>
            </p:nvSpPr>
            <p:spPr>
              <a:xfrm>
                <a:off x="182899" y="1371637"/>
                <a:ext cx="2469729" cy="3416320"/>
              </a:xfrm>
              <a:prstGeom prst="rect">
                <a:avLst/>
              </a:prstGeom>
              <a:noFill/>
            </p:spPr>
            <p:txBody>
              <a:bodyPr wrap="square" rtlCol="0">
                <a:spAutoFit/>
              </a:bodyPr>
              <a:lstStyle/>
              <a:p>
                <a:pPr marL="285750" indent="-285750">
                  <a:buFontTx/>
                  <a:buChar char="-"/>
                </a:pPr>
                <a:r>
                  <a:rPr lang="en-US" dirty="0">
                    <a:solidFill>
                      <a:schemeClr val="bg1"/>
                    </a:solidFill>
                  </a:rPr>
                  <a:t>pH reflects the acidity or alkalinity of a hot spring system. The hot spring will need to become saturated or diluted in hydrogen (</a:t>
                </a:r>
                <a14:m>
                  <m:oMath xmlns:m="http://schemas.openxmlformats.org/officeDocument/2006/math">
                    <m:sSup>
                      <m:sSupPr>
                        <m:ctrlPr>
                          <a:rPr lang="en-US"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𝐻</m:t>
                        </m:r>
                      </m:e>
                      <m:sup>
                        <m:r>
                          <a:rPr lang="en-US" b="0" i="1" smtClean="0">
                            <a:solidFill>
                              <a:schemeClr val="bg1"/>
                            </a:solidFill>
                            <a:latin typeface="Cambria Math" panose="02040503050406030204" pitchFamily="18" charset="0"/>
                          </a:rPr>
                          <m:t>+</m:t>
                        </m:r>
                      </m:sup>
                    </m:sSup>
                  </m:oMath>
                </a14:m>
                <a:r>
                  <a:rPr lang="en-US" dirty="0">
                    <a:solidFill>
                      <a:schemeClr val="bg1"/>
                    </a:solidFill>
                  </a:rPr>
                  <a:t>) ions to cause a large (multi-magnitude) shift in </a:t>
                </a:r>
                <a:r>
                  <a:rPr lang="en-US" dirty="0" err="1">
                    <a:solidFill>
                      <a:schemeClr val="bg1"/>
                    </a:solidFill>
                  </a:rPr>
                  <a:t>pH.</a:t>
                </a:r>
                <a:r>
                  <a:rPr lang="en-US" dirty="0">
                    <a:solidFill>
                      <a:schemeClr val="bg1"/>
                    </a:solidFill>
                  </a:rPr>
                  <a:t> </a:t>
                </a:r>
              </a:p>
              <a:p>
                <a:pPr marL="285750" indent="-285750">
                  <a:buFontTx/>
                  <a:buChar char="-"/>
                </a:pPr>
                <a:endParaRPr lang="en-US" dirty="0">
                  <a:solidFill>
                    <a:schemeClr val="bg1"/>
                  </a:solidFill>
                </a:endParaRPr>
              </a:p>
              <a:p>
                <a:pPr marL="285750" indent="-285750">
                  <a:buFontTx/>
                  <a:buChar char="-"/>
                </a:pPr>
                <a:endParaRPr lang="en-US" dirty="0">
                  <a:solidFill>
                    <a:schemeClr val="bg1"/>
                  </a:solidFill>
                </a:endParaRPr>
              </a:p>
            </p:txBody>
          </p:sp>
        </mc:Choice>
        <mc:Fallback xmlns="">
          <p:sp>
            <p:nvSpPr>
              <p:cNvPr id="17" name="TextBox 16">
                <a:extLst>
                  <a:ext uri="{FF2B5EF4-FFF2-40B4-BE49-F238E27FC236}">
                    <a16:creationId xmlns:a16="http://schemas.microsoft.com/office/drawing/2014/main" id="{2E2B9C04-FB15-4CC6-85C0-7F2F1B97423F}"/>
                  </a:ext>
                </a:extLst>
              </p:cNvPr>
              <p:cNvSpPr txBox="1">
                <a:spLocks noRot="1" noChangeAspect="1" noMove="1" noResize="1" noEditPoints="1" noAdjustHandles="1" noChangeArrowheads="1" noChangeShapeType="1" noTextEdit="1"/>
              </p:cNvSpPr>
              <p:nvPr/>
            </p:nvSpPr>
            <p:spPr>
              <a:xfrm>
                <a:off x="182899" y="1371637"/>
                <a:ext cx="2469729" cy="3416320"/>
              </a:xfrm>
              <a:prstGeom prst="rect">
                <a:avLst/>
              </a:prstGeom>
              <a:blipFill>
                <a:blip r:embed="rId5"/>
                <a:stretch>
                  <a:fillRect l="-1975" t="-893" r="-3951"/>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id="{185664DD-0902-4166-A5A1-CFC3141E9912}"/>
              </a:ext>
            </a:extLst>
          </p:cNvPr>
          <p:cNvSpPr txBox="1"/>
          <p:nvPr/>
        </p:nvSpPr>
        <p:spPr>
          <a:xfrm>
            <a:off x="170956" y="4298333"/>
            <a:ext cx="2469729" cy="2031325"/>
          </a:xfrm>
          <a:prstGeom prst="rect">
            <a:avLst/>
          </a:prstGeom>
          <a:noFill/>
        </p:spPr>
        <p:txBody>
          <a:bodyPr wrap="square" rtlCol="0">
            <a:spAutoFit/>
          </a:bodyPr>
          <a:lstStyle/>
          <a:p>
            <a:pPr marL="285750" indent="-285750">
              <a:buFontTx/>
              <a:buChar char="-"/>
            </a:pPr>
            <a:r>
              <a:rPr lang="en-US" dirty="0">
                <a:solidFill>
                  <a:schemeClr val="bg1"/>
                </a:solidFill>
              </a:rPr>
              <a:t>Temperature provides context into how the system is responding to changes (if there are any).</a:t>
            </a:r>
          </a:p>
          <a:p>
            <a:pPr marL="285750" indent="-285750">
              <a:buFontTx/>
              <a:buChar char="-"/>
            </a:pPr>
            <a:endParaRPr lang="en-US" dirty="0">
              <a:solidFill>
                <a:schemeClr val="bg1"/>
              </a:solidFill>
            </a:endParaRPr>
          </a:p>
        </p:txBody>
      </p:sp>
    </p:spTree>
    <p:extLst>
      <p:ext uri="{BB962C8B-B14F-4D97-AF65-F5344CB8AC3E}">
        <p14:creationId xmlns:p14="http://schemas.microsoft.com/office/powerpoint/2010/main" val="3304802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22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EE26-C228-4807-B62D-81B9965B6DBD}"/>
              </a:ext>
            </a:extLst>
          </p:cNvPr>
          <p:cNvSpPr>
            <a:spLocks noGrp="1"/>
          </p:cNvSpPr>
          <p:nvPr>
            <p:ph type="title"/>
          </p:nvPr>
        </p:nvSpPr>
        <p:spPr>
          <a:xfrm>
            <a:off x="372536" y="-68058"/>
            <a:ext cx="10515600" cy="1325563"/>
          </a:xfrm>
        </p:spPr>
        <p:txBody>
          <a:bodyPr/>
          <a:lstStyle/>
          <a:p>
            <a:r>
              <a:rPr lang="en-US" dirty="0">
                <a:solidFill>
                  <a:srgbClr val="6CADCA"/>
                </a:solidFill>
              </a:rPr>
              <a:t>Observations (2)</a:t>
            </a:r>
          </a:p>
        </p:txBody>
      </p:sp>
      <p:cxnSp>
        <p:nvCxnSpPr>
          <p:cNvPr id="4" name="Straight Connector 3">
            <a:extLst>
              <a:ext uri="{FF2B5EF4-FFF2-40B4-BE49-F238E27FC236}">
                <a16:creationId xmlns:a16="http://schemas.microsoft.com/office/drawing/2014/main" id="{F667F88A-9C33-492E-A32C-4B4EC425680D}"/>
              </a:ext>
            </a:extLst>
          </p:cNvPr>
          <p:cNvCxnSpPr>
            <a:cxnSpLocks/>
          </p:cNvCxnSpPr>
          <p:nvPr/>
        </p:nvCxnSpPr>
        <p:spPr>
          <a:xfrm>
            <a:off x="451777" y="897755"/>
            <a:ext cx="3680179" cy="0"/>
          </a:xfrm>
          <a:prstGeom prst="line">
            <a:avLst/>
          </a:prstGeom>
          <a:ln w="28575">
            <a:solidFill>
              <a:srgbClr val="B14623"/>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C2F5B7F-A22D-42EC-A065-D3046EDF321D}"/>
              </a:ext>
            </a:extLst>
          </p:cNvPr>
          <p:cNvSpPr/>
          <p:nvPr/>
        </p:nvSpPr>
        <p:spPr>
          <a:xfrm>
            <a:off x="2852398" y="1953796"/>
            <a:ext cx="6385864" cy="22090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D4C52AC-52FA-4027-A512-813D9A36DBA7}"/>
              </a:ext>
            </a:extLst>
          </p:cNvPr>
          <p:cNvSpPr/>
          <p:nvPr/>
        </p:nvSpPr>
        <p:spPr>
          <a:xfrm>
            <a:off x="118533" y="101600"/>
            <a:ext cx="11949289" cy="6660444"/>
          </a:xfrm>
          <a:prstGeom prst="rect">
            <a:avLst/>
          </a:prstGeom>
          <a:noFill/>
          <a:ln w="28575">
            <a:solidFill>
              <a:srgbClr val="B14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892CAB8-C2CF-4044-A170-45629C365E2E}"/>
              </a:ext>
            </a:extLst>
          </p:cNvPr>
          <p:cNvSpPr/>
          <p:nvPr/>
        </p:nvSpPr>
        <p:spPr>
          <a:xfrm>
            <a:off x="2852398" y="4332468"/>
            <a:ext cx="6385863" cy="22090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hart 13">
            <a:extLst>
              <a:ext uri="{FF2B5EF4-FFF2-40B4-BE49-F238E27FC236}">
                <a16:creationId xmlns:a16="http://schemas.microsoft.com/office/drawing/2014/main" id="{A183C44A-EE2F-4F16-A05B-F5D3611796AE}"/>
              </a:ext>
            </a:extLst>
          </p:cNvPr>
          <p:cNvGraphicFramePr>
            <a:graphicFrameLocks/>
          </p:cNvGraphicFramePr>
          <p:nvPr>
            <p:extLst>
              <p:ext uri="{D42A27DB-BD31-4B8C-83A1-F6EECF244321}">
                <p14:modId xmlns:p14="http://schemas.microsoft.com/office/powerpoint/2010/main" val="4126635072"/>
              </p:ext>
            </p:extLst>
          </p:nvPr>
        </p:nvGraphicFramePr>
        <p:xfrm>
          <a:off x="2849457" y="1842868"/>
          <a:ext cx="6431007" cy="23480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9272E9E0-243A-4D17-B843-3A7B62A9899C}"/>
              </a:ext>
            </a:extLst>
          </p:cNvPr>
          <p:cNvGraphicFramePr>
            <a:graphicFrameLocks/>
          </p:cNvGraphicFramePr>
          <p:nvPr>
            <p:extLst>
              <p:ext uri="{D42A27DB-BD31-4B8C-83A1-F6EECF244321}">
                <p14:modId xmlns:p14="http://schemas.microsoft.com/office/powerpoint/2010/main" val="3198469760"/>
              </p:ext>
            </p:extLst>
          </p:nvPr>
        </p:nvGraphicFramePr>
        <p:xfrm>
          <a:off x="2841195" y="4233150"/>
          <a:ext cx="6326725" cy="2350536"/>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a:extLst>
              <a:ext uri="{FF2B5EF4-FFF2-40B4-BE49-F238E27FC236}">
                <a16:creationId xmlns:a16="http://schemas.microsoft.com/office/drawing/2014/main" id="{94CE8C6D-7666-4BAF-8046-841C09B9D544}"/>
              </a:ext>
            </a:extLst>
          </p:cNvPr>
          <p:cNvCxnSpPr>
            <a:cxnSpLocks/>
          </p:cNvCxnSpPr>
          <p:nvPr/>
        </p:nvCxnSpPr>
        <p:spPr bwMode="auto">
          <a:xfrm>
            <a:off x="5314585" y="2505075"/>
            <a:ext cx="0" cy="1348111"/>
          </a:xfrm>
          <a:prstGeom prst="line">
            <a:avLst/>
          </a:prstGeom>
          <a:solidFill>
            <a:schemeClr val="accent1"/>
          </a:solidFill>
          <a:ln w="38100" cap="flat" cmpd="sng" algn="ctr">
            <a:solidFill>
              <a:srgbClr val="B14623"/>
            </a:solidFill>
            <a:prstDash val="dash"/>
            <a:round/>
            <a:headEnd type="none" w="med" len="med"/>
            <a:tailEnd type="none" w="med" len="med"/>
          </a:ln>
          <a:effectLst/>
        </p:spPr>
      </p:cxnSp>
      <p:cxnSp>
        <p:nvCxnSpPr>
          <p:cNvPr id="24" name="Straight Connector 23">
            <a:extLst>
              <a:ext uri="{FF2B5EF4-FFF2-40B4-BE49-F238E27FC236}">
                <a16:creationId xmlns:a16="http://schemas.microsoft.com/office/drawing/2014/main" id="{0D1A8CE6-EF63-4FCC-AB55-4A6E82952797}"/>
              </a:ext>
            </a:extLst>
          </p:cNvPr>
          <p:cNvCxnSpPr>
            <a:cxnSpLocks/>
          </p:cNvCxnSpPr>
          <p:nvPr/>
        </p:nvCxnSpPr>
        <p:spPr bwMode="auto">
          <a:xfrm>
            <a:off x="5300296" y="4843463"/>
            <a:ext cx="0" cy="1381448"/>
          </a:xfrm>
          <a:prstGeom prst="line">
            <a:avLst/>
          </a:prstGeom>
          <a:solidFill>
            <a:schemeClr val="accent1"/>
          </a:solidFill>
          <a:ln w="38100" cap="flat" cmpd="sng" algn="ctr">
            <a:solidFill>
              <a:srgbClr val="B14623"/>
            </a:solidFill>
            <a:prstDash val="dash"/>
            <a:round/>
            <a:headEnd type="none" w="med" len="med"/>
            <a:tailEnd type="none" w="med" len="med"/>
          </a:ln>
          <a:effectLst/>
        </p:spPr>
      </p:cxnSp>
      <p:cxnSp>
        <p:nvCxnSpPr>
          <p:cNvPr id="26" name="Straight Connector 25">
            <a:extLst>
              <a:ext uri="{FF2B5EF4-FFF2-40B4-BE49-F238E27FC236}">
                <a16:creationId xmlns:a16="http://schemas.microsoft.com/office/drawing/2014/main" id="{CC0796B1-CE72-4D14-872A-FFA2681538C8}"/>
              </a:ext>
            </a:extLst>
          </p:cNvPr>
          <p:cNvCxnSpPr>
            <a:cxnSpLocks/>
          </p:cNvCxnSpPr>
          <p:nvPr/>
        </p:nvCxnSpPr>
        <p:spPr bwMode="auto">
          <a:xfrm>
            <a:off x="6644871" y="4843463"/>
            <a:ext cx="0" cy="1381448"/>
          </a:xfrm>
          <a:prstGeom prst="line">
            <a:avLst/>
          </a:prstGeom>
          <a:solidFill>
            <a:schemeClr val="accent1"/>
          </a:solidFill>
          <a:ln w="38100" cap="flat" cmpd="sng" algn="ctr">
            <a:solidFill>
              <a:srgbClr val="B14623"/>
            </a:solidFill>
            <a:prstDash val="dash"/>
            <a:round/>
            <a:headEnd type="none" w="med" len="med"/>
            <a:tailEnd type="none" w="med" len="med"/>
          </a:ln>
          <a:effectLst/>
        </p:spPr>
      </p:cxnSp>
      <p:cxnSp>
        <p:nvCxnSpPr>
          <p:cNvPr id="27" name="Straight Connector 26">
            <a:extLst>
              <a:ext uri="{FF2B5EF4-FFF2-40B4-BE49-F238E27FC236}">
                <a16:creationId xmlns:a16="http://schemas.microsoft.com/office/drawing/2014/main" id="{F9987505-E0FE-4579-A1D0-552848BC1659}"/>
              </a:ext>
            </a:extLst>
          </p:cNvPr>
          <p:cNvCxnSpPr>
            <a:cxnSpLocks/>
          </p:cNvCxnSpPr>
          <p:nvPr/>
        </p:nvCxnSpPr>
        <p:spPr bwMode="auto">
          <a:xfrm>
            <a:off x="7770501" y="4843463"/>
            <a:ext cx="0" cy="1381448"/>
          </a:xfrm>
          <a:prstGeom prst="line">
            <a:avLst/>
          </a:prstGeom>
          <a:solidFill>
            <a:schemeClr val="accent1"/>
          </a:solidFill>
          <a:ln w="38100" cap="flat" cmpd="sng" algn="ctr">
            <a:solidFill>
              <a:srgbClr val="B14623"/>
            </a:solidFill>
            <a:prstDash val="dash"/>
            <a:round/>
            <a:headEnd type="none" w="med" len="med"/>
            <a:tailEnd type="none" w="med" len="med"/>
          </a:ln>
          <a:effectLst/>
        </p:spPr>
      </p:cxnSp>
      <p:cxnSp>
        <p:nvCxnSpPr>
          <p:cNvPr id="30" name="Straight Connector 29">
            <a:extLst>
              <a:ext uri="{FF2B5EF4-FFF2-40B4-BE49-F238E27FC236}">
                <a16:creationId xmlns:a16="http://schemas.microsoft.com/office/drawing/2014/main" id="{838E940B-DB56-4E08-970D-7CDC18D1D66D}"/>
              </a:ext>
            </a:extLst>
          </p:cNvPr>
          <p:cNvCxnSpPr>
            <a:cxnSpLocks/>
          </p:cNvCxnSpPr>
          <p:nvPr/>
        </p:nvCxnSpPr>
        <p:spPr bwMode="auto">
          <a:xfrm>
            <a:off x="6630585" y="2505075"/>
            <a:ext cx="0" cy="1348111"/>
          </a:xfrm>
          <a:prstGeom prst="line">
            <a:avLst/>
          </a:prstGeom>
          <a:solidFill>
            <a:schemeClr val="accent1"/>
          </a:solidFill>
          <a:ln w="38100" cap="flat" cmpd="sng" algn="ctr">
            <a:solidFill>
              <a:srgbClr val="B14623"/>
            </a:solidFill>
            <a:prstDash val="dash"/>
            <a:round/>
            <a:headEnd type="none" w="med" len="med"/>
            <a:tailEnd type="none" w="med" len="med"/>
          </a:ln>
          <a:effectLst/>
        </p:spPr>
      </p:cxnSp>
      <p:cxnSp>
        <p:nvCxnSpPr>
          <p:cNvPr id="31" name="Straight Connector 30">
            <a:extLst>
              <a:ext uri="{FF2B5EF4-FFF2-40B4-BE49-F238E27FC236}">
                <a16:creationId xmlns:a16="http://schemas.microsoft.com/office/drawing/2014/main" id="{7EDFF603-26BF-4604-AC7D-E3916D602131}"/>
              </a:ext>
            </a:extLst>
          </p:cNvPr>
          <p:cNvCxnSpPr>
            <a:cxnSpLocks/>
          </p:cNvCxnSpPr>
          <p:nvPr/>
        </p:nvCxnSpPr>
        <p:spPr bwMode="auto">
          <a:xfrm>
            <a:off x="7711673" y="2505075"/>
            <a:ext cx="0" cy="1348111"/>
          </a:xfrm>
          <a:prstGeom prst="line">
            <a:avLst/>
          </a:prstGeom>
          <a:solidFill>
            <a:schemeClr val="accent1"/>
          </a:solidFill>
          <a:ln w="38100" cap="flat" cmpd="sng" algn="ctr">
            <a:solidFill>
              <a:srgbClr val="B14623"/>
            </a:solidFill>
            <a:prstDash val="dash"/>
            <a:round/>
            <a:headEnd type="none" w="med" len="med"/>
            <a:tailEnd type="none" w="med" len="med"/>
          </a:ln>
          <a:effectLst/>
        </p:spPr>
      </p:cxnSp>
      <p:grpSp>
        <p:nvGrpSpPr>
          <p:cNvPr id="22" name="Group 21">
            <a:extLst>
              <a:ext uri="{FF2B5EF4-FFF2-40B4-BE49-F238E27FC236}">
                <a16:creationId xmlns:a16="http://schemas.microsoft.com/office/drawing/2014/main" id="{3C7F88F1-9E9B-4DE6-A445-E07BDBAD10E3}"/>
              </a:ext>
            </a:extLst>
          </p:cNvPr>
          <p:cNvGrpSpPr/>
          <p:nvPr/>
        </p:nvGrpSpPr>
        <p:grpSpPr>
          <a:xfrm>
            <a:off x="2841195" y="960904"/>
            <a:ext cx="7081824" cy="1044429"/>
            <a:chOff x="2841195" y="960904"/>
            <a:chExt cx="7081824" cy="1044429"/>
          </a:xfrm>
        </p:grpSpPr>
        <p:grpSp>
          <p:nvGrpSpPr>
            <p:cNvPr id="10" name="Group 9">
              <a:extLst>
                <a:ext uri="{FF2B5EF4-FFF2-40B4-BE49-F238E27FC236}">
                  <a16:creationId xmlns:a16="http://schemas.microsoft.com/office/drawing/2014/main" id="{F75EE18D-4B7C-4123-A805-C85515C74044}"/>
                </a:ext>
              </a:extLst>
            </p:cNvPr>
            <p:cNvGrpSpPr/>
            <p:nvPr/>
          </p:nvGrpSpPr>
          <p:grpSpPr>
            <a:xfrm>
              <a:off x="2841195" y="960904"/>
              <a:ext cx="7081824" cy="1044429"/>
              <a:chOff x="2852398" y="897755"/>
              <a:chExt cx="7081824" cy="1044429"/>
            </a:xfrm>
          </p:grpSpPr>
          <p:sp>
            <p:nvSpPr>
              <p:cNvPr id="11" name="Arrow: Right 10">
                <a:extLst>
                  <a:ext uri="{FF2B5EF4-FFF2-40B4-BE49-F238E27FC236}">
                    <a16:creationId xmlns:a16="http://schemas.microsoft.com/office/drawing/2014/main" id="{9E191A23-77C9-4D91-9800-1CF7FAF6A585}"/>
                  </a:ext>
                </a:extLst>
              </p:cNvPr>
              <p:cNvSpPr/>
              <p:nvPr/>
            </p:nvSpPr>
            <p:spPr>
              <a:xfrm>
                <a:off x="2852398" y="897755"/>
                <a:ext cx="7081824" cy="1044429"/>
              </a:xfrm>
              <a:prstGeom prst="rightArrow">
                <a:avLst/>
              </a:prstGeom>
              <a:solidFill>
                <a:srgbClr val="B1462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55380B3-B0CD-4AAD-9BD3-B034506CA015}"/>
                  </a:ext>
                </a:extLst>
              </p:cNvPr>
              <p:cNvCxnSpPr>
                <a:cxnSpLocks/>
              </p:cNvCxnSpPr>
              <p:nvPr/>
            </p:nvCxnSpPr>
            <p:spPr bwMode="auto">
              <a:xfrm flipH="1">
                <a:off x="5345908" y="1160956"/>
                <a:ext cx="5897" cy="515795"/>
              </a:xfrm>
              <a:prstGeom prst="line">
                <a:avLst/>
              </a:prstGeom>
              <a:solidFill>
                <a:schemeClr val="accent1"/>
              </a:solidFill>
              <a:ln w="38100" cap="flat" cmpd="sng" algn="ctr">
                <a:solidFill>
                  <a:schemeClr val="bg1">
                    <a:lumMod val="95000"/>
                  </a:schemeClr>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D1306281-6BE6-4A41-B4B5-4145B0299D2D}"/>
                  </a:ext>
                </a:extLst>
              </p:cNvPr>
              <p:cNvCxnSpPr>
                <a:cxnSpLocks/>
              </p:cNvCxnSpPr>
              <p:nvPr/>
            </p:nvCxnSpPr>
            <p:spPr bwMode="auto">
              <a:xfrm>
                <a:off x="6640389" y="1163305"/>
                <a:ext cx="1625" cy="516621"/>
              </a:xfrm>
              <a:prstGeom prst="line">
                <a:avLst/>
              </a:prstGeom>
              <a:solidFill>
                <a:schemeClr val="accent1"/>
              </a:solidFill>
              <a:ln w="38100" cap="flat" cmpd="sng" algn="ctr">
                <a:solidFill>
                  <a:schemeClr val="bg1">
                    <a:lumMod val="95000"/>
                  </a:schemeClr>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7B662A77-D1B5-4E6D-A7D6-3DEEF8733727}"/>
                  </a:ext>
                </a:extLst>
              </p:cNvPr>
              <p:cNvCxnSpPr>
                <a:cxnSpLocks/>
              </p:cNvCxnSpPr>
              <p:nvPr/>
            </p:nvCxnSpPr>
            <p:spPr bwMode="auto">
              <a:xfrm>
                <a:off x="7746957" y="1160956"/>
                <a:ext cx="0" cy="515795"/>
              </a:xfrm>
              <a:prstGeom prst="line">
                <a:avLst/>
              </a:prstGeom>
              <a:solidFill>
                <a:schemeClr val="accent1"/>
              </a:solidFill>
              <a:ln w="38100" cap="flat" cmpd="sng" algn="ctr">
                <a:solidFill>
                  <a:schemeClr val="bg1">
                    <a:lumMod val="95000"/>
                  </a:schemeClr>
                </a:solidFill>
                <a:prstDash val="solid"/>
                <a:round/>
                <a:headEnd type="none" w="med" len="med"/>
                <a:tailEnd type="none" w="med" len="med"/>
              </a:ln>
              <a:effectLst/>
            </p:spPr>
          </p:cxnSp>
        </p:grpSp>
        <p:grpSp>
          <p:nvGrpSpPr>
            <p:cNvPr id="21" name="Group 20">
              <a:extLst>
                <a:ext uri="{FF2B5EF4-FFF2-40B4-BE49-F238E27FC236}">
                  <a16:creationId xmlns:a16="http://schemas.microsoft.com/office/drawing/2014/main" id="{EDAF8FA5-D393-4E47-8093-4F0CF37614E7}"/>
                </a:ext>
              </a:extLst>
            </p:cNvPr>
            <p:cNvGrpSpPr/>
            <p:nvPr/>
          </p:nvGrpSpPr>
          <p:grpSpPr>
            <a:xfrm>
              <a:off x="3609512" y="1177198"/>
              <a:ext cx="5526661" cy="610206"/>
              <a:chOff x="3609512" y="1177198"/>
              <a:chExt cx="5526661" cy="610206"/>
            </a:xfrm>
          </p:grpSpPr>
          <p:sp>
            <p:nvSpPr>
              <p:cNvPr id="19" name="TextBox 18">
                <a:extLst>
                  <a:ext uri="{FF2B5EF4-FFF2-40B4-BE49-F238E27FC236}">
                    <a16:creationId xmlns:a16="http://schemas.microsoft.com/office/drawing/2014/main" id="{6A55F929-6642-4C91-BA21-EB20DD320AE8}"/>
                  </a:ext>
                </a:extLst>
              </p:cNvPr>
              <p:cNvSpPr txBox="1"/>
              <p:nvPr/>
            </p:nvSpPr>
            <p:spPr>
              <a:xfrm>
                <a:off x="3688713" y="1182274"/>
                <a:ext cx="1247906" cy="369332"/>
              </a:xfrm>
              <a:prstGeom prst="rect">
                <a:avLst/>
              </a:prstGeom>
              <a:noFill/>
            </p:spPr>
            <p:txBody>
              <a:bodyPr wrap="none" rtlCol="0">
                <a:spAutoFit/>
              </a:bodyPr>
              <a:lstStyle/>
              <a:p>
                <a:r>
                  <a:rPr lang="en-US" dirty="0">
                    <a:solidFill>
                      <a:schemeClr val="bg1"/>
                    </a:solidFill>
                  </a:rPr>
                  <a:t>Subsidence</a:t>
                </a:r>
              </a:p>
            </p:txBody>
          </p:sp>
          <p:sp>
            <p:nvSpPr>
              <p:cNvPr id="32" name="TextBox 31">
                <a:extLst>
                  <a:ext uri="{FF2B5EF4-FFF2-40B4-BE49-F238E27FC236}">
                    <a16:creationId xmlns:a16="http://schemas.microsoft.com/office/drawing/2014/main" id="{E9833086-A28F-4DEB-9EDB-F87253C845D6}"/>
                  </a:ext>
                </a:extLst>
              </p:cNvPr>
              <p:cNvSpPr txBox="1"/>
              <p:nvPr/>
            </p:nvSpPr>
            <p:spPr>
              <a:xfrm>
                <a:off x="6570861" y="1184158"/>
                <a:ext cx="1247906" cy="369332"/>
              </a:xfrm>
              <a:prstGeom prst="rect">
                <a:avLst/>
              </a:prstGeom>
              <a:noFill/>
            </p:spPr>
            <p:txBody>
              <a:bodyPr wrap="none" rtlCol="0">
                <a:spAutoFit/>
              </a:bodyPr>
              <a:lstStyle/>
              <a:p>
                <a:r>
                  <a:rPr lang="en-US" dirty="0">
                    <a:solidFill>
                      <a:schemeClr val="bg1"/>
                    </a:solidFill>
                  </a:rPr>
                  <a:t>Subsidence</a:t>
                </a:r>
              </a:p>
            </p:txBody>
          </p:sp>
          <p:sp>
            <p:nvSpPr>
              <p:cNvPr id="33" name="TextBox 32">
                <a:extLst>
                  <a:ext uri="{FF2B5EF4-FFF2-40B4-BE49-F238E27FC236}">
                    <a16:creationId xmlns:a16="http://schemas.microsoft.com/office/drawing/2014/main" id="{53B40C60-DCDB-4116-90B1-FEDED4582F03}"/>
                  </a:ext>
                </a:extLst>
              </p:cNvPr>
              <p:cNvSpPr txBox="1"/>
              <p:nvPr/>
            </p:nvSpPr>
            <p:spPr>
              <a:xfrm>
                <a:off x="5639957" y="1177198"/>
                <a:ext cx="707245" cy="369332"/>
              </a:xfrm>
              <a:prstGeom prst="rect">
                <a:avLst/>
              </a:prstGeom>
              <a:noFill/>
            </p:spPr>
            <p:txBody>
              <a:bodyPr wrap="none" rtlCol="0">
                <a:spAutoFit/>
              </a:bodyPr>
              <a:lstStyle/>
              <a:p>
                <a:r>
                  <a:rPr lang="en-US" dirty="0">
                    <a:solidFill>
                      <a:schemeClr val="bg1"/>
                    </a:solidFill>
                  </a:rPr>
                  <a:t>Uplift</a:t>
                </a:r>
              </a:p>
            </p:txBody>
          </p:sp>
          <p:sp>
            <p:nvSpPr>
              <p:cNvPr id="34" name="TextBox 33">
                <a:extLst>
                  <a:ext uri="{FF2B5EF4-FFF2-40B4-BE49-F238E27FC236}">
                    <a16:creationId xmlns:a16="http://schemas.microsoft.com/office/drawing/2014/main" id="{92887A64-E8FE-4B07-8449-3A9645251F6B}"/>
                  </a:ext>
                </a:extLst>
              </p:cNvPr>
              <p:cNvSpPr txBox="1"/>
              <p:nvPr/>
            </p:nvSpPr>
            <p:spPr>
              <a:xfrm>
                <a:off x="8133453" y="1184158"/>
                <a:ext cx="707245" cy="369332"/>
              </a:xfrm>
              <a:prstGeom prst="rect">
                <a:avLst/>
              </a:prstGeom>
              <a:noFill/>
            </p:spPr>
            <p:txBody>
              <a:bodyPr wrap="none" rtlCol="0">
                <a:spAutoFit/>
              </a:bodyPr>
              <a:lstStyle/>
              <a:p>
                <a:r>
                  <a:rPr lang="en-US" dirty="0">
                    <a:solidFill>
                      <a:schemeClr val="bg1"/>
                    </a:solidFill>
                  </a:rPr>
                  <a:t>Uplift</a:t>
                </a:r>
              </a:p>
            </p:txBody>
          </p:sp>
          <p:sp>
            <p:nvSpPr>
              <p:cNvPr id="35" name="TextBox 34">
                <a:extLst>
                  <a:ext uri="{FF2B5EF4-FFF2-40B4-BE49-F238E27FC236}">
                    <a16:creationId xmlns:a16="http://schemas.microsoft.com/office/drawing/2014/main" id="{0A8E9FE7-E108-4B30-BC3F-3B758839DCBD}"/>
                  </a:ext>
                </a:extLst>
              </p:cNvPr>
              <p:cNvSpPr txBox="1"/>
              <p:nvPr/>
            </p:nvSpPr>
            <p:spPr>
              <a:xfrm>
                <a:off x="3609512" y="1418072"/>
                <a:ext cx="1306768" cy="369332"/>
              </a:xfrm>
              <a:prstGeom prst="rect">
                <a:avLst/>
              </a:prstGeom>
              <a:noFill/>
            </p:spPr>
            <p:txBody>
              <a:bodyPr wrap="none" rtlCol="0">
                <a:spAutoFit/>
              </a:bodyPr>
              <a:lstStyle/>
              <a:p>
                <a:r>
                  <a:rPr lang="en-US" dirty="0">
                    <a:solidFill>
                      <a:schemeClr val="bg1"/>
                    </a:solidFill>
                  </a:rPr>
                  <a:t>~2000-2004</a:t>
                </a:r>
              </a:p>
            </p:txBody>
          </p:sp>
          <p:sp>
            <p:nvSpPr>
              <p:cNvPr id="36" name="TextBox 35">
                <a:extLst>
                  <a:ext uri="{FF2B5EF4-FFF2-40B4-BE49-F238E27FC236}">
                    <a16:creationId xmlns:a16="http://schemas.microsoft.com/office/drawing/2014/main" id="{3666E021-DFB9-4585-9885-88EFB3559746}"/>
                  </a:ext>
                </a:extLst>
              </p:cNvPr>
              <p:cNvSpPr txBox="1"/>
              <p:nvPr/>
            </p:nvSpPr>
            <p:spPr>
              <a:xfrm>
                <a:off x="5425547" y="1411413"/>
                <a:ext cx="1191352" cy="369332"/>
              </a:xfrm>
              <a:prstGeom prst="rect">
                <a:avLst/>
              </a:prstGeom>
              <a:noFill/>
            </p:spPr>
            <p:txBody>
              <a:bodyPr wrap="none" rtlCol="0">
                <a:spAutoFit/>
              </a:bodyPr>
              <a:lstStyle/>
              <a:p>
                <a:r>
                  <a:rPr lang="en-US" dirty="0">
                    <a:solidFill>
                      <a:schemeClr val="bg1"/>
                    </a:solidFill>
                  </a:rPr>
                  <a:t>2004-2010</a:t>
                </a:r>
              </a:p>
            </p:txBody>
          </p:sp>
          <p:sp>
            <p:nvSpPr>
              <p:cNvPr id="37" name="TextBox 36">
                <a:extLst>
                  <a:ext uri="{FF2B5EF4-FFF2-40B4-BE49-F238E27FC236}">
                    <a16:creationId xmlns:a16="http://schemas.microsoft.com/office/drawing/2014/main" id="{805742E8-5510-48C2-8A62-1856E3820621}"/>
                  </a:ext>
                </a:extLst>
              </p:cNvPr>
              <p:cNvSpPr txBox="1"/>
              <p:nvPr/>
            </p:nvSpPr>
            <p:spPr>
              <a:xfrm>
                <a:off x="6599138" y="1406106"/>
                <a:ext cx="1191352" cy="369332"/>
              </a:xfrm>
              <a:prstGeom prst="rect">
                <a:avLst/>
              </a:prstGeom>
              <a:noFill/>
            </p:spPr>
            <p:txBody>
              <a:bodyPr wrap="none" rtlCol="0">
                <a:spAutoFit/>
              </a:bodyPr>
              <a:lstStyle/>
              <a:p>
                <a:r>
                  <a:rPr lang="en-US" dirty="0">
                    <a:solidFill>
                      <a:schemeClr val="bg1"/>
                    </a:solidFill>
                  </a:rPr>
                  <a:t>2010-2014</a:t>
                </a:r>
              </a:p>
            </p:txBody>
          </p:sp>
          <p:sp>
            <p:nvSpPr>
              <p:cNvPr id="38" name="TextBox 37">
                <a:extLst>
                  <a:ext uri="{FF2B5EF4-FFF2-40B4-BE49-F238E27FC236}">
                    <a16:creationId xmlns:a16="http://schemas.microsoft.com/office/drawing/2014/main" id="{9EAC27E0-47F9-4846-B497-40677146093E}"/>
                  </a:ext>
                </a:extLst>
              </p:cNvPr>
              <p:cNvSpPr txBox="1"/>
              <p:nvPr/>
            </p:nvSpPr>
            <p:spPr>
              <a:xfrm>
                <a:off x="7944821" y="1399027"/>
                <a:ext cx="1191352" cy="369332"/>
              </a:xfrm>
              <a:prstGeom prst="rect">
                <a:avLst/>
              </a:prstGeom>
              <a:noFill/>
            </p:spPr>
            <p:txBody>
              <a:bodyPr wrap="none" rtlCol="0">
                <a:spAutoFit/>
              </a:bodyPr>
              <a:lstStyle/>
              <a:p>
                <a:r>
                  <a:rPr lang="en-US" dirty="0">
                    <a:solidFill>
                      <a:schemeClr val="bg1"/>
                    </a:solidFill>
                  </a:rPr>
                  <a:t>2014-2015</a:t>
                </a:r>
              </a:p>
            </p:txBody>
          </p:sp>
        </p:grpSp>
      </p:grpSp>
      <p:sp>
        <p:nvSpPr>
          <p:cNvPr id="49" name="TextBox 48">
            <a:extLst>
              <a:ext uri="{FF2B5EF4-FFF2-40B4-BE49-F238E27FC236}">
                <a16:creationId xmlns:a16="http://schemas.microsoft.com/office/drawing/2014/main" id="{16DB022C-5321-4A7F-93F6-F54D8E9F0E54}"/>
              </a:ext>
            </a:extLst>
          </p:cNvPr>
          <p:cNvSpPr txBox="1"/>
          <p:nvPr/>
        </p:nvSpPr>
        <p:spPr>
          <a:xfrm>
            <a:off x="233642" y="1432470"/>
            <a:ext cx="2511551" cy="2585323"/>
          </a:xfrm>
          <a:prstGeom prst="rect">
            <a:avLst/>
          </a:prstGeom>
          <a:noFill/>
        </p:spPr>
        <p:txBody>
          <a:bodyPr wrap="square" rtlCol="0">
            <a:spAutoFit/>
          </a:bodyPr>
          <a:lstStyle/>
          <a:p>
            <a:pPr marL="285750" indent="-285750">
              <a:buFontTx/>
              <a:buChar char="-"/>
            </a:pPr>
            <a:r>
              <a:rPr lang="en-US" dirty="0">
                <a:solidFill>
                  <a:schemeClr val="bg1"/>
                </a:solidFill>
              </a:rPr>
              <a:t>Chloride measurements are insightful of where the water came from. Changes in chloride will reflect changes in subsurface conditions. </a:t>
            </a:r>
          </a:p>
          <a:p>
            <a:pPr marL="285750" indent="-285750">
              <a:buFontTx/>
              <a:buChar char="-"/>
            </a:pPr>
            <a:endParaRPr lang="en-US" dirty="0">
              <a:solidFill>
                <a:schemeClr val="bg1"/>
              </a:solidFill>
            </a:endParaRPr>
          </a:p>
        </p:txBody>
      </p:sp>
      <p:sp>
        <p:nvSpPr>
          <p:cNvPr id="50" name="TextBox 49">
            <a:extLst>
              <a:ext uri="{FF2B5EF4-FFF2-40B4-BE49-F238E27FC236}">
                <a16:creationId xmlns:a16="http://schemas.microsoft.com/office/drawing/2014/main" id="{6712673C-DE2B-4C7D-BE6D-8ADD584EDE32}"/>
              </a:ext>
            </a:extLst>
          </p:cNvPr>
          <p:cNvSpPr txBox="1"/>
          <p:nvPr/>
        </p:nvSpPr>
        <p:spPr>
          <a:xfrm>
            <a:off x="188001" y="3853186"/>
            <a:ext cx="2511551" cy="2862322"/>
          </a:xfrm>
          <a:prstGeom prst="rect">
            <a:avLst/>
          </a:prstGeom>
          <a:noFill/>
        </p:spPr>
        <p:txBody>
          <a:bodyPr wrap="square" rtlCol="0">
            <a:spAutoFit/>
          </a:bodyPr>
          <a:lstStyle/>
          <a:p>
            <a:pPr marL="285750" indent="-285750">
              <a:buFontTx/>
              <a:buChar char="-"/>
            </a:pPr>
            <a:r>
              <a:rPr lang="en-US" dirty="0">
                <a:solidFill>
                  <a:schemeClr val="bg1"/>
                </a:solidFill>
              </a:rPr>
              <a:t>Sulfate is the  dominantly controlling factor of pH in YNP hot spring  systems. If there is a change in pH, sulfate is usually the mechanism influencing the  change.</a:t>
            </a:r>
          </a:p>
        </p:txBody>
      </p:sp>
    </p:spTree>
    <p:extLst>
      <p:ext uri="{BB962C8B-B14F-4D97-AF65-F5344CB8AC3E}">
        <p14:creationId xmlns:p14="http://schemas.microsoft.com/office/powerpoint/2010/main" val="371279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22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C8943-BA30-4083-8983-CFC40827E436}"/>
              </a:ext>
            </a:extLst>
          </p:cNvPr>
          <p:cNvSpPr>
            <a:spLocks noGrp="1"/>
          </p:cNvSpPr>
          <p:nvPr>
            <p:ph type="title"/>
          </p:nvPr>
        </p:nvSpPr>
        <p:spPr/>
        <p:txBody>
          <a:bodyPr/>
          <a:lstStyle/>
          <a:p>
            <a:r>
              <a:rPr lang="en-US" dirty="0">
                <a:solidFill>
                  <a:srgbClr val="6CADCA"/>
                </a:solidFill>
              </a:rPr>
              <a:t>General Analysis</a:t>
            </a:r>
          </a:p>
        </p:txBody>
      </p:sp>
      <p:cxnSp>
        <p:nvCxnSpPr>
          <p:cNvPr id="4" name="Straight Connector 3">
            <a:extLst>
              <a:ext uri="{FF2B5EF4-FFF2-40B4-BE49-F238E27FC236}">
                <a16:creationId xmlns:a16="http://schemas.microsoft.com/office/drawing/2014/main" id="{C7D80D47-99BF-4487-9BEB-6C49A17E1C80}"/>
              </a:ext>
            </a:extLst>
          </p:cNvPr>
          <p:cNvCxnSpPr>
            <a:cxnSpLocks/>
          </p:cNvCxnSpPr>
          <p:nvPr/>
        </p:nvCxnSpPr>
        <p:spPr>
          <a:xfrm>
            <a:off x="816411" y="1298222"/>
            <a:ext cx="3840933" cy="0"/>
          </a:xfrm>
          <a:prstGeom prst="line">
            <a:avLst/>
          </a:prstGeom>
          <a:ln w="28575">
            <a:solidFill>
              <a:srgbClr val="B14623"/>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4E2F2FAE-C89A-4EEF-A070-CA984C3DA037}"/>
              </a:ext>
            </a:extLst>
          </p:cNvPr>
          <p:cNvSpPr/>
          <p:nvPr/>
        </p:nvSpPr>
        <p:spPr>
          <a:xfrm>
            <a:off x="118533" y="101600"/>
            <a:ext cx="11949289" cy="6660444"/>
          </a:xfrm>
          <a:prstGeom prst="rect">
            <a:avLst/>
          </a:prstGeom>
          <a:noFill/>
          <a:ln w="28575">
            <a:solidFill>
              <a:srgbClr val="B14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C199601F-93B6-4158-A854-B6059EE2598A}"/>
              </a:ext>
            </a:extLst>
          </p:cNvPr>
          <p:cNvSpPr txBox="1">
            <a:spLocks/>
          </p:cNvSpPr>
          <p:nvPr/>
        </p:nvSpPr>
        <p:spPr>
          <a:xfrm>
            <a:off x="612479" y="1623434"/>
            <a:ext cx="6038088"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dirty="0">
                <a:solidFill>
                  <a:schemeClr val="bg1"/>
                </a:solidFill>
              </a:rPr>
              <a:t>We are observing changes (and lack of changes) in YNP hot spring compositions in different regions of the park. </a:t>
            </a:r>
          </a:p>
          <a:p>
            <a:pPr>
              <a:buFontTx/>
              <a:buChar char="-"/>
            </a:pPr>
            <a:r>
              <a:rPr lang="en-US" dirty="0">
                <a:solidFill>
                  <a:schemeClr val="bg1"/>
                </a:solidFill>
              </a:rPr>
              <a:t>The hot springs throughout the park change differently throughout the same time-frame. </a:t>
            </a:r>
          </a:p>
          <a:p>
            <a:pPr>
              <a:buFontTx/>
              <a:buChar char="-"/>
            </a:pPr>
            <a:r>
              <a:rPr lang="en-US" dirty="0">
                <a:solidFill>
                  <a:schemeClr val="bg1"/>
                </a:solidFill>
              </a:rPr>
              <a:t>If these changes are related to the deformation, a possible explanation would be to attribute the chemical changes to changes in the distribution of materials in the subsurface in response to deformation activity. </a:t>
            </a:r>
          </a:p>
        </p:txBody>
      </p:sp>
      <p:grpSp>
        <p:nvGrpSpPr>
          <p:cNvPr id="24" name="Group 23">
            <a:extLst>
              <a:ext uri="{FF2B5EF4-FFF2-40B4-BE49-F238E27FC236}">
                <a16:creationId xmlns:a16="http://schemas.microsoft.com/office/drawing/2014/main" id="{7730751E-945B-45C0-AC8B-ECD04AAC2564}"/>
              </a:ext>
            </a:extLst>
          </p:cNvPr>
          <p:cNvGrpSpPr/>
          <p:nvPr/>
        </p:nvGrpSpPr>
        <p:grpSpPr>
          <a:xfrm>
            <a:off x="7047793" y="656624"/>
            <a:ext cx="5020029" cy="5544752"/>
            <a:chOff x="6964768" y="562595"/>
            <a:chExt cx="5020029" cy="5544752"/>
          </a:xfrm>
        </p:grpSpPr>
        <p:grpSp>
          <p:nvGrpSpPr>
            <p:cNvPr id="25" name="Group 24">
              <a:extLst>
                <a:ext uri="{FF2B5EF4-FFF2-40B4-BE49-F238E27FC236}">
                  <a16:creationId xmlns:a16="http://schemas.microsoft.com/office/drawing/2014/main" id="{CF4D2D3D-FD68-4F06-B6F0-E7AA97730635}"/>
                </a:ext>
              </a:extLst>
            </p:cNvPr>
            <p:cNvGrpSpPr/>
            <p:nvPr/>
          </p:nvGrpSpPr>
          <p:grpSpPr>
            <a:xfrm>
              <a:off x="6964768" y="562595"/>
              <a:ext cx="5020029" cy="5544752"/>
              <a:chOff x="6964768" y="562595"/>
              <a:chExt cx="5020029" cy="5544752"/>
            </a:xfrm>
          </p:grpSpPr>
          <p:grpSp>
            <p:nvGrpSpPr>
              <p:cNvPr id="27" name="Group 26">
                <a:extLst>
                  <a:ext uri="{FF2B5EF4-FFF2-40B4-BE49-F238E27FC236}">
                    <a16:creationId xmlns:a16="http://schemas.microsoft.com/office/drawing/2014/main" id="{D23B5278-C0B0-41DB-A8EE-609596BE3140}"/>
                  </a:ext>
                </a:extLst>
              </p:cNvPr>
              <p:cNvGrpSpPr/>
              <p:nvPr/>
            </p:nvGrpSpPr>
            <p:grpSpPr>
              <a:xfrm>
                <a:off x="6964768" y="562595"/>
                <a:ext cx="5020029" cy="5544752"/>
                <a:chOff x="7232355" y="520777"/>
                <a:chExt cx="5020029" cy="5544752"/>
              </a:xfrm>
            </p:grpSpPr>
            <p:grpSp>
              <p:nvGrpSpPr>
                <p:cNvPr id="29" name="Group 28">
                  <a:extLst>
                    <a:ext uri="{FF2B5EF4-FFF2-40B4-BE49-F238E27FC236}">
                      <a16:creationId xmlns:a16="http://schemas.microsoft.com/office/drawing/2014/main" id="{698C56C0-241E-4716-BBC1-31E45AC152F1}"/>
                    </a:ext>
                  </a:extLst>
                </p:cNvPr>
                <p:cNvGrpSpPr/>
                <p:nvPr/>
              </p:nvGrpSpPr>
              <p:grpSpPr>
                <a:xfrm>
                  <a:off x="7232355" y="520777"/>
                  <a:ext cx="5020029" cy="5544752"/>
                  <a:chOff x="2370626" y="1070249"/>
                  <a:chExt cx="4256140" cy="4548850"/>
                </a:xfrm>
              </p:grpSpPr>
              <p:grpSp>
                <p:nvGrpSpPr>
                  <p:cNvPr id="32" name="Group 31">
                    <a:extLst>
                      <a:ext uri="{FF2B5EF4-FFF2-40B4-BE49-F238E27FC236}">
                        <a16:creationId xmlns:a16="http://schemas.microsoft.com/office/drawing/2014/main" id="{B580D43E-62BD-4C81-9B2B-903D0A09917A}"/>
                      </a:ext>
                    </a:extLst>
                  </p:cNvPr>
                  <p:cNvGrpSpPr/>
                  <p:nvPr/>
                </p:nvGrpSpPr>
                <p:grpSpPr>
                  <a:xfrm>
                    <a:off x="2370626" y="1070249"/>
                    <a:ext cx="4256140" cy="4548850"/>
                    <a:chOff x="276193" y="1605691"/>
                    <a:chExt cx="4256140" cy="4548850"/>
                  </a:xfrm>
                </p:grpSpPr>
                <p:grpSp>
                  <p:nvGrpSpPr>
                    <p:cNvPr id="36" name="Group 35">
                      <a:extLst>
                        <a:ext uri="{FF2B5EF4-FFF2-40B4-BE49-F238E27FC236}">
                          <a16:creationId xmlns:a16="http://schemas.microsoft.com/office/drawing/2014/main" id="{B5008BCB-DC79-4379-944D-4C6FA8E0507D}"/>
                        </a:ext>
                      </a:extLst>
                    </p:cNvPr>
                    <p:cNvGrpSpPr/>
                    <p:nvPr/>
                  </p:nvGrpSpPr>
                  <p:grpSpPr>
                    <a:xfrm>
                      <a:off x="276193" y="1605691"/>
                      <a:ext cx="3923817" cy="4548850"/>
                      <a:chOff x="223610" y="1605691"/>
                      <a:chExt cx="3923817" cy="4548850"/>
                    </a:xfrm>
                  </p:grpSpPr>
                  <p:grpSp>
                    <p:nvGrpSpPr>
                      <p:cNvPr id="38" name="Group 37">
                        <a:extLst>
                          <a:ext uri="{FF2B5EF4-FFF2-40B4-BE49-F238E27FC236}">
                            <a16:creationId xmlns:a16="http://schemas.microsoft.com/office/drawing/2014/main" id="{B787BCC0-8472-4F46-ADC3-6603F5FBCD3E}"/>
                          </a:ext>
                        </a:extLst>
                      </p:cNvPr>
                      <p:cNvGrpSpPr/>
                      <p:nvPr/>
                    </p:nvGrpSpPr>
                    <p:grpSpPr>
                      <a:xfrm>
                        <a:off x="223610" y="1605691"/>
                        <a:ext cx="3923817" cy="4548850"/>
                        <a:chOff x="231493" y="1504709"/>
                        <a:chExt cx="3923817" cy="4548850"/>
                      </a:xfrm>
                    </p:grpSpPr>
                    <p:pic>
                      <p:nvPicPr>
                        <p:cNvPr id="40" name="Picture 39">
                          <a:extLst>
                            <a:ext uri="{FF2B5EF4-FFF2-40B4-BE49-F238E27FC236}">
                              <a16:creationId xmlns:a16="http://schemas.microsoft.com/office/drawing/2014/main" id="{B5473CF0-533A-4474-BC5D-232C930B21DC}"/>
                            </a:ext>
                          </a:extLst>
                        </p:cNvPr>
                        <p:cNvPicPr>
                          <a:picLocks noChangeAspect="1"/>
                        </p:cNvPicPr>
                        <p:nvPr/>
                      </p:nvPicPr>
                      <p:blipFill rotWithShape="1">
                        <a:blip r:embed="rId3"/>
                        <a:srcRect l="7735" r="2238"/>
                        <a:stretch/>
                      </p:blipFill>
                      <p:spPr>
                        <a:xfrm>
                          <a:off x="349956" y="1613641"/>
                          <a:ext cx="3698320" cy="4336251"/>
                        </a:xfrm>
                        <a:prstGeom prst="rect">
                          <a:avLst/>
                        </a:prstGeom>
                      </p:spPr>
                    </p:pic>
                    <p:sp>
                      <p:nvSpPr>
                        <p:cNvPr id="41" name="Arrow: Left 40">
                          <a:extLst>
                            <a:ext uri="{FF2B5EF4-FFF2-40B4-BE49-F238E27FC236}">
                              <a16:creationId xmlns:a16="http://schemas.microsoft.com/office/drawing/2014/main" id="{F7825C7D-A76B-4555-9F47-E34061DB11FC}"/>
                            </a:ext>
                          </a:extLst>
                        </p:cNvPr>
                        <p:cNvSpPr/>
                        <p:nvPr/>
                      </p:nvSpPr>
                      <p:spPr bwMode="auto">
                        <a:xfrm rot="18992084">
                          <a:off x="3022298" y="2975555"/>
                          <a:ext cx="433495" cy="167495"/>
                        </a:xfrm>
                        <a:prstGeom prst="lef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dirty="0">
                            <a:ln>
                              <a:noFill/>
                            </a:ln>
                            <a:solidFill>
                              <a:schemeClr val="tx1"/>
                            </a:solidFill>
                            <a:effectLst/>
                            <a:latin typeface="Arial" charset="0"/>
                          </a:endParaRPr>
                        </a:p>
                      </p:txBody>
                    </p:sp>
                    <p:sp>
                      <p:nvSpPr>
                        <p:cNvPr id="42" name="Rectangle 41">
                          <a:extLst>
                            <a:ext uri="{FF2B5EF4-FFF2-40B4-BE49-F238E27FC236}">
                              <a16:creationId xmlns:a16="http://schemas.microsoft.com/office/drawing/2014/main" id="{9F2846C8-83EA-4341-8E15-64C9F454E9BC}"/>
                            </a:ext>
                          </a:extLst>
                        </p:cNvPr>
                        <p:cNvSpPr/>
                        <p:nvPr/>
                      </p:nvSpPr>
                      <p:spPr bwMode="auto">
                        <a:xfrm>
                          <a:off x="231493" y="1504709"/>
                          <a:ext cx="3923817" cy="4548850"/>
                        </a:xfrm>
                        <a:prstGeom prst="rect">
                          <a:avLst/>
                        </a:prstGeom>
                        <a:noFill/>
                        <a:ln w="28575" cap="flat" cmpd="sng" algn="ctr">
                          <a:solidFill>
                            <a:srgbClr val="AFD8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dirty="0">
                            <a:ln>
                              <a:noFill/>
                            </a:ln>
                            <a:solidFill>
                              <a:srgbClr val="BDDFEF"/>
                            </a:solidFill>
                            <a:effectLst/>
                            <a:latin typeface="Arial" charset="0"/>
                          </a:endParaRPr>
                        </a:p>
                      </p:txBody>
                    </p:sp>
                  </p:grpSp>
                  <p:sp>
                    <p:nvSpPr>
                      <p:cNvPr id="39" name="Rectangle: Rounded Corners 38">
                        <a:extLst>
                          <a:ext uri="{FF2B5EF4-FFF2-40B4-BE49-F238E27FC236}">
                            <a16:creationId xmlns:a16="http://schemas.microsoft.com/office/drawing/2014/main" id="{DC4EC009-1A2A-4088-941E-FF59942EB30D}"/>
                          </a:ext>
                        </a:extLst>
                      </p:cNvPr>
                      <p:cNvSpPr/>
                      <p:nvPr/>
                    </p:nvSpPr>
                    <p:spPr>
                      <a:xfrm>
                        <a:off x="2750812" y="2792296"/>
                        <a:ext cx="1199227" cy="1528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E2757293-2A83-415E-ACCE-42D1F1CE15AF}"/>
                        </a:ext>
                      </a:extLst>
                    </p:cNvPr>
                    <p:cNvSpPr txBox="1"/>
                    <p:nvPr/>
                  </p:nvSpPr>
                  <p:spPr>
                    <a:xfrm>
                      <a:off x="2762650" y="2746870"/>
                      <a:ext cx="1769683" cy="307777"/>
                    </a:xfrm>
                    <a:prstGeom prst="rect">
                      <a:avLst/>
                    </a:prstGeom>
                    <a:noFill/>
                  </p:spPr>
                  <p:txBody>
                    <a:bodyPr wrap="square" rtlCol="0">
                      <a:spAutoFit/>
                    </a:bodyPr>
                    <a:lstStyle/>
                    <a:p>
                      <a:r>
                        <a:rPr lang="en-US" sz="1400" b="1" dirty="0">
                          <a:solidFill>
                            <a:srgbClr val="C00000"/>
                          </a:solidFill>
                        </a:rPr>
                        <a:t>Caldera Boundary</a:t>
                      </a:r>
                    </a:p>
                  </p:txBody>
                </p:sp>
              </p:grpSp>
              <p:grpSp>
                <p:nvGrpSpPr>
                  <p:cNvPr id="33" name="Group 32">
                    <a:extLst>
                      <a:ext uri="{FF2B5EF4-FFF2-40B4-BE49-F238E27FC236}">
                        <a16:creationId xmlns:a16="http://schemas.microsoft.com/office/drawing/2014/main" id="{5659EA8C-DAED-4231-9DDF-DB0D09CC8B06}"/>
                      </a:ext>
                    </a:extLst>
                  </p:cNvPr>
                  <p:cNvGrpSpPr/>
                  <p:nvPr/>
                </p:nvGrpSpPr>
                <p:grpSpPr>
                  <a:xfrm>
                    <a:off x="3359867" y="3077244"/>
                    <a:ext cx="1345489" cy="747174"/>
                    <a:chOff x="3359867" y="3077244"/>
                    <a:chExt cx="1345489" cy="747174"/>
                  </a:xfrm>
                </p:grpSpPr>
                <p:sp>
                  <p:nvSpPr>
                    <p:cNvPr id="34" name="Star: 5 Points 33">
                      <a:extLst>
                        <a:ext uri="{FF2B5EF4-FFF2-40B4-BE49-F238E27FC236}">
                          <a16:creationId xmlns:a16="http://schemas.microsoft.com/office/drawing/2014/main" id="{CA838707-9B9F-45E5-B15A-D342ACCD5929}"/>
                        </a:ext>
                      </a:extLst>
                    </p:cNvPr>
                    <p:cNvSpPr/>
                    <p:nvPr/>
                  </p:nvSpPr>
                  <p:spPr>
                    <a:xfrm>
                      <a:off x="4460857" y="3077244"/>
                      <a:ext cx="244499" cy="225549"/>
                    </a:xfrm>
                    <a:prstGeom prst="star5">
                      <a:avLst/>
                    </a:prstGeom>
                    <a:solidFill>
                      <a:srgbClr val="FDA5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tar: 5 Points 34">
                      <a:extLst>
                        <a:ext uri="{FF2B5EF4-FFF2-40B4-BE49-F238E27FC236}">
                          <a16:creationId xmlns:a16="http://schemas.microsoft.com/office/drawing/2014/main" id="{59210495-CC2A-4DCE-B64E-CF2FC0C4663F}"/>
                        </a:ext>
                      </a:extLst>
                    </p:cNvPr>
                    <p:cNvSpPr/>
                    <p:nvPr/>
                  </p:nvSpPr>
                  <p:spPr>
                    <a:xfrm>
                      <a:off x="3359867" y="3598869"/>
                      <a:ext cx="244499" cy="225549"/>
                    </a:xfrm>
                    <a:prstGeom prst="star5">
                      <a:avLst/>
                    </a:prstGeom>
                    <a:solidFill>
                      <a:srgbClr val="FB25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 name="Rectangle: Rounded Corners 29">
                  <a:extLst>
                    <a:ext uri="{FF2B5EF4-FFF2-40B4-BE49-F238E27FC236}">
                      <a16:creationId xmlns:a16="http://schemas.microsoft.com/office/drawing/2014/main" id="{ABC1FB89-D827-4FD8-A23A-60B7AEA64612}"/>
                    </a:ext>
                  </a:extLst>
                </p:cNvPr>
                <p:cNvSpPr/>
                <p:nvPr/>
              </p:nvSpPr>
              <p:spPr>
                <a:xfrm>
                  <a:off x="9556478" y="3272582"/>
                  <a:ext cx="608602" cy="200481"/>
                </a:xfrm>
                <a:prstGeom prst="roundRect">
                  <a:avLst/>
                </a:prstGeom>
                <a:solidFill>
                  <a:srgbClr val="C89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3B297EE5-AC25-42CF-B94F-B27C16009DB7}"/>
                    </a:ext>
                  </a:extLst>
                </p:cNvPr>
                <p:cNvSpPr txBox="1"/>
                <p:nvPr/>
              </p:nvSpPr>
              <p:spPr>
                <a:xfrm>
                  <a:off x="9510101" y="3182925"/>
                  <a:ext cx="844769" cy="450192"/>
                </a:xfrm>
                <a:prstGeom prst="rect">
                  <a:avLst/>
                </a:prstGeom>
                <a:noFill/>
              </p:spPr>
              <p:txBody>
                <a:bodyPr wrap="none" rtlCol="0">
                  <a:spAutoFit/>
                </a:bodyPr>
                <a:lstStyle/>
                <a:p>
                  <a:r>
                    <a:rPr lang="en-US" dirty="0"/>
                    <a:t>LKWY</a:t>
                  </a:r>
                </a:p>
              </p:txBody>
            </p:sp>
          </p:grpSp>
          <p:sp>
            <p:nvSpPr>
              <p:cNvPr id="28" name="Rectangle: Rounded Corners 27">
                <a:extLst>
                  <a:ext uri="{FF2B5EF4-FFF2-40B4-BE49-F238E27FC236}">
                    <a16:creationId xmlns:a16="http://schemas.microsoft.com/office/drawing/2014/main" id="{9E4B93E6-2031-4474-B703-54ECFDDD35E7}"/>
                  </a:ext>
                </a:extLst>
              </p:cNvPr>
              <p:cNvSpPr/>
              <p:nvPr/>
            </p:nvSpPr>
            <p:spPr>
              <a:xfrm>
                <a:off x="7972828" y="3959146"/>
                <a:ext cx="655891" cy="244062"/>
              </a:xfrm>
              <a:prstGeom prst="roundRect">
                <a:avLst/>
              </a:prstGeom>
              <a:solidFill>
                <a:srgbClr val="C89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93AA5495-2136-4B11-BDD4-461FD8D20702}"/>
                </a:ext>
              </a:extLst>
            </p:cNvPr>
            <p:cNvSpPr txBox="1"/>
            <p:nvPr/>
          </p:nvSpPr>
          <p:spPr>
            <a:xfrm>
              <a:off x="7914527" y="3890832"/>
              <a:ext cx="805537" cy="369332"/>
            </a:xfrm>
            <a:prstGeom prst="rect">
              <a:avLst/>
            </a:prstGeom>
            <a:noFill/>
          </p:spPr>
          <p:txBody>
            <a:bodyPr wrap="square" rtlCol="0">
              <a:spAutoFit/>
            </a:bodyPr>
            <a:lstStyle/>
            <a:p>
              <a:r>
                <a:rPr lang="en-US" dirty="0"/>
                <a:t>OFW2</a:t>
              </a:r>
            </a:p>
          </p:txBody>
        </p:sp>
      </p:grpSp>
      <p:sp>
        <p:nvSpPr>
          <p:cNvPr id="43" name="Diamond 42">
            <a:extLst>
              <a:ext uri="{FF2B5EF4-FFF2-40B4-BE49-F238E27FC236}">
                <a16:creationId xmlns:a16="http://schemas.microsoft.com/office/drawing/2014/main" id="{117E9AB0-70DD-4D81-82C2-5FEA0EEADDA6}"/>
              </a:ext>
            </a:extLst>
          </p:cNvPr>
          <p:cNvSpPr/>
          <p:nvPr/>
        </p:nvSpPr>
        <p:spPr>
          <a:xfrm>
            <a:off x="8645927" y="2537118"/>
            <a:ext cx="157162" cy="13335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FB127BDA-B53B-4A1B-AF09-CEFEC6F759BB}"/>
              </a:ext>
            </a:extLst>
          </p:cNvPr>
          <p:cNvSpPr txBox="1"/>
          <p:nvPr/>
        </p:nvSpPr>
        <p:spPr>
          <a:xfrm>
            <a:off x="9173917" y="6249522"/>
            <a:ext cx="2665998" cy="276999"/>
          </a:xfrm>
          <a:prstGeom prst="rect">
            <a:avLst/>
          </a:prstGeom>
          <a:noFill/>
        </p:spPr>
        <p:txBody>
          <a:bodyPr wrap="square" rtlCol="0">
            <a:spAutoFit/>
          </a:bodyPr>
          <a:lstStyle/>
          <a:p>
            <a:r>
              <a:rPr lang="en-US" sz="1200" dirty="0">
                <a:solidFill>
                  <a:schemeClr val="bg1"/>
                </a:solidFill>
              </a:rPr>
              <a:t>Modified from (Waite and Smith, 2002)</a:t>
            </a:r>
          </a:p>
        </p:txBody>
      </p:sp>
    </p:spTree>
    <p:extLst>
      <p:ext uri="{BB962C8B-B14F-4D97-AF65-F5344CB8AC3E}">
        <p14:creationId xmlns:p14="http://schemas.microsoft.com/office/powerpoint/2010/main" val="3847693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22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8FAA7-6679-47FA-81E5-41E5C6E8DF85}"/>
              </a:ext>
            </a:extLst>
          </p:cNvPr>
          <p:cNvSpPr>
            <a:spLocks noGrp="1"/>
          </p:cNvSpPr>
          <p:nvPr>
            <p:ph type="title"/>
          </p:nvPr>
        </p:nvSpPr>
        <p:spPr>
          <a:xfrm>
            <a:off x="524933" y="411666"/>
            <a:ext cx="10515600" cy="1325563"/>
          </a:xfrm>
        </p:spPr>
        <p:txBody>
          <a:bodyPr/>
          <a:lstStyle/>
          <a:p>
            <a:r>
              <a:rPr lang="en-US" dirty="0">
                <a:solidFill>
                  <a:srgbClr val="6CADCA"/>
                </a:solidFill>
              </a:rPr>
              <a:t>Citations</a:t>
            </a:r>
          </a:p>
        </p:txBody>
      </p:sp>
      <p:sp>
        <p:nvSpPr>
          <p:cNvPr id="3" name="Content Placeholder 2">
            <a:extLst>
              <a:ext uri="{FF2B5EF4-FFF2-40B4-BE49-F238E27FC236}">
                <a16:creationId xmlns:a16="http://schemas.microsoft.com/office/drawing/2014/main" id="{394CADDB-D0B2-4C9A-BD87-316566978537}"/>
              </a:ext>
            </a:extLst>
          </p:cNvPr>
          <p:cNvSpPr>
            <a:spLocks noGrp="1"/>
          </p:cNvSpPr>
          <p:nvPr>
            <p:ph idx="1"/>
          </p:nvPr>
        </p:nvSpPr>
        <p:spPr>
          <a:xfrm>
            <a:off x="524933" y="1737229"/>
            <a:ext cx="10202333" cy="2750901"/>
          </a:xfrm>
        </p:spPr>
        <p:txBody>
          <a:bodyPr>
            <a:noAutofit/>
          </a:bodyPr>
          <a:lstStyle/>
          <a:p>
            <a:pPr marL="0" indent="0">
              <a:buNone/>
            </a:pP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Tizzani</a:t>
            </a:r>
            <a:r>
              <a:rPr lang="en-US" sz="2000" dirty="0">
                <a:solidFill>
                  <a:schemeClr val="bg1"/>
                </a:solidFill>
                <a:latin typeface="Times New Roman" panose="02020603050405020304" pitchFamily="18" charset="0"/>
                <a:cs typeface="Times New Roman" panose="02020603050405020304" pitchFamily="18" charset="0"/>
              </a:rPr>
              <a:t>, P., M. Battaglia, R. Castaldo, A. Pepe, G. </a:t>
            </a:r>
            <a:r>
              <a:rPr lang="en-US" sz="2000" dirty="0" err="1">
                <a:solidFill>
                  <a:schemeClr val="bg1"/>
                </a:solidFill>
                <a:latin typeface="Times New Roman" panose="02020603050405020304" pitchFamily="18" charset="0"/>
                <a:cs typeface="Times New Roman" panose="02020603050405020304" pitchFamily="18" charset="0"/>
              </a:rPr>
              <a:t>Zeni</a:t>
            </a:r>
            <a:r>
              <a:rPr lang="en-US" sz="2000" dirty="0">
                <a:solidFill>
                  <a:schemeClr val="bg1"/>
                </a:solidFill>
                <a:latin typeface="Times New Roman" panose="02020603050405020304" pitchFamily="18" charset="0"/>
                <a:cs typeface="Times New Roman" panose="02020603050405020304" pitchFamily="18" charset="0"/>
              </a:rPr>
              <a:t>, and R. </a:t>
            </a:r>
            <a:r>
              <a:rPr lang="en-US" sz="2000" dirty="0" err="1">
                <a:solidFill>
                  <a:schemeClr val="bg1"/>
                </a:solidFill>
                <a:latin typeface="Times New Roman" panose="02020603050405020304" pitchFamily="18" charset="0"/>
                <a:cs typeface="Times New Roman" panose="02020603050405020304" pitchFamily="18" charset="0"/>
              </a:rPr>
              <a:t>Lanari</a:t>
            </a:r>
            <a:r>
              <a:rPr lang="en-US" sz="2000" dirty="0">
                <a:solidFill>
                  <a:schemeClr val="bg1"/>
                </a:solidFill>
                <a:latin typeface="Times New Roman" panose="02020603050405020304" pitchFamily="18" charset="0"/>
                <a:cs typeface="Times New Roman" panose="02020603050405020304" pitchFamily="18" charset="0"/>
              </a:rPr>
              <a:t> (2015), Magma and fluid migration at Yellowstone Caldera in the last three decades inferred from </a:t>
            </a:r>
            <a:r>
              <a:rPr lang="en-US" sz="2000" dirty="0" err="1">
                <a:solidFill>
                  <a:schemeClr val="bg1"/>
                </a:solidFill>
                <a:latin typeface="Times New Roman" panose="02020603050405020304" pitchFamily="18" charset="0"/>
                <a:cs typeface="Times New Roman" panose="02020603050405020304" pitchFamily="18" charset="0"/>
              </a:rPr>
              <a:t>InSAR</a:t>
            </a:r>
            <a:r>
              <a:rPr lang="en-US" sz="2000" dirty="0">
                <a:solidFill>
                  <a:schemeClr val="bg1"/>
                </a:solidFill>
                <a:latin typeface="Times New Roman" panose="02020603050405020304" pitchFamily="18" charset="0"/>
                <a:cs typeface="Times New Roman" panose="02020603050405020304" pitchFamily="18" charset="0"/>
              </a:rPr>
              <a:t>, leveling, and gravity measurements, J. </a:t>
            </a:r>
            <a:r>
              <a:rPr lang="en-US" sz="2000" dirty="0" err="1">
                <a:solidFill>
                  <a:schemeClr val="bg1"/>
                </a:solidFill>
                <a:latin typeface="Times New Roman" panose="02020603050405020304" pitchFamily="18" charset="0"/>
                <a:cs typeface="Times New Roman" panose="02020603050405020304" pitchFamily="18" charset="0"/>
              </a:rPr>
              <a:t>Geophys</a:t>
            </a:r>
            <a:r>
              <a:rPr lang="en-US" sz="2000" dirty="0">
                <a:solidFill>
                  <a:schemeClr val="bg1"/>
                </a:solidFill>
                <a:latin typeface="Times New Roman" panose="02020603050405020304" pitchFamily="18" charset="0"/>
                <a:cs typeface="Times New Roman" panose="02020603050405020304" pitchFamily="18" charset="0"/>
              </a:rPr>
              <a:t>. Res. Solid Earth, 120, 2627–2647, doi:10.1002/2014JB011502</a:t>
            </a:r>
          </a:p>
          <a:p>
            <a:pPr marL="0" indent="0">
              <a:buNone/>
            </a:pPr>
            <a:r>
              <a:rPr lang="en-US" sz="2000" dirty="0">
                <a:solidFill>
                  <a:schemeClr val="bg1"/>
                </a:solidFill>
                <a:latin typeface="Times New Roman" panose="02020603050405020304" pitchFamily="18" charset="0"/>
                <a:cs typeface="Times New Roman" panose="02020603050405020304" pitchFamily="18" charset="0"/>
              </a:rPr>
              <a:t>- Wicks, C. W., </a:t>
            </a:r>
            <a:r>
              <a:rPr lang="en-US" sz="2000" dirty="0" err="1">
                <a:solidFill>
                  <a:schemeClr val="bg1"/>
                </a:solidFill>
                <a:latin typeface="Times New Roman" panose="02020603050405020304" pitchFamily="18" charset="0"/>
                <a:cs typeface="Times New Roman" panose="02020603050405020304" pitchFamily="18" charset="0"/>
              </a:rPr>
              <a:t>Dzurisin</a:t>
            </a:r>
            <a:r>
              <a:rPr lang="en-US" sz="2000" dirty="0">
                <a:solidFill>
                  <a:schemeClr val="bg1"/>
                </a:solidFill>
                <a:latin typeface="Times New Roman" panose="02020603050405020304" pitchFamily="18" charset="0"/>
                <a:cs typeface="Times New Roman" panose="02020603050405020304" pitchFamily="18" charset="0"/>
              </a:rPr>
              <a:t>, D., </a:t>
            </a:r>
            <a:r>
              <a:rPr lang="en-US" sz="2000" dirty="0" err="1">
                <a:solidFill>
                  <a:schemeClr val="bg1"/>
                </a:solidFill>
                <a:latin typeface="Times New Roman" panose="02020603050405020304" pitchFamily="18" charset="0"/>
                <a:cs typeface="Times New Roman" panose="02020603050405020304" pitchFamily="18" charset="0"/>
              </a:rPr>
              <a:t>Lowenstern</a:t>
            </a:r>
            <a:r>
              <a:rPr lang="en-US" sz="2000" dirty="0">
                <a:solidFill>
                  <a:schemeClr val="bg1"/>
                </a:solidFill>
                <a:latin typeface="Times New Roman" panose="02020603050405020304" pitchFamily="18" charset="0"/>
                <a:cs typeface="Times New Roman" panose="02020603050405020304" pitchFamily="18" charset="0"/>
              </a:rPr>
              <a:t>, J. B., &amp; </a:t>
            </a:r>
            <a:r>
              <a:rPr lang="en-US" sz="2000" dirty="0" err="1">
                <a:solidFill>
                  <a:schemeClr val="bg1"/>
                </a:solidFill>
                <a:latin typeface="Times New Roman" panose="02020603050405020304" pitchFamily="18" charset="0"/>
                <a:cs typeface="Times New Roman" panose="02020603050405020304" pitchFamily="18" charset="0"/>
              </a:rPr>
              <a:t>Svarc</a:t>
            </a:r>
            <a:r>
              <a:rPr lang="en-US" sz="2000" dirty="0">
                <a:solidFill>
                  <a:schemeClr val="bg1"/>
                </a:solidFill>
                <a:latin typeface="Times New Roman" panose="02020603050405020304" pitchFamily="18" charset="0"/>
                <a:cs typeface="Times New Roman" panose="02020603050405020304" pitchFamily="18" charset="0"/>
              </a:rPr>
              <a:t>, J. (2020). Magma intrusion and volatile ascent beneath Norris Geyser Basin, Yellowstone National Park. Journal of Geophysical Research: Solid Earth, 125, e2019JB018208. https://doi.org/ 10.1029/2019JB018208</a:t>
            </a:r>
          </a:p>
          <a:p>
            <a:pPr marL="0" indent="0">
              <a:buNone/>
            </a:pPr>
            <a:r>
              <a:rPr lang="en-US" sz="2000" b="0" i="0" dirty="0">
                <a:solidFill>
                  <a:schemeClr val="bg1"/>
                </a:solidFill>
                <a:effectLst/>
                <a:latin typeface="Times New Roman" panose="02020603050405020304" pitchFamily="18" charset="0"/>
                <a:cs typeface="Times New Roman" panose="02020603050405020304" pitchFamily="18" charset="0"/>
              </a:rPr>
              <a:t>- </a:t>
            </a:r>
            <a:r>
              <a:rPr lang="en-US" sz="2000" b="0" i="0" dirty="0" err="1">
                <a:solidFill>
                  <a:schemeClr val="bg1"/>
                </a:solidFill>
                <a:effectLst/>
                <a:latin typeface="Times New Roman" panose="02020603050405020304" pitchFamily="18" charset="0"/>
                <a:cs typeface="Times New Roman" panose="02020603050405020304" pitchFamily="18" charset="0"/>
              </a:rPr>
              <a:t>Dzurisin</a:t>
            </a:r>
            <a:r>
              <a:rPr lang="en-US" sz="2000" b="0" i="0" dirty="0">
                <a:solidFill>
                  <a:schemeClr val="bg1"/>
                </a:solidFill>
                <a:effectLst/>
                <a:latin typeface="Times New Roman" panose="02020603050405020304" pitchFamily="18" charset="0"/>
                <a:cs typeface="Times New Roman" panose="02020603050405020304" pitchFamily="18" charset="0"/>
              </a:rPr>
              <a:t>, D., Savage, J. C., &amp; Fournier, R. O. (1990). Recent crustal subsidence at Yellowstone caldera, Wyoming. </a:t>
            </a:r>
            <a:r>
              <a:rPr lang="en-US" sz="2000" b="0" i="1" dirty="0">
                <a:solidFill>
                  <a:schemeClr val="bg1"/>
                </a:solidFill>
                <a:effectLst/>
                <a:latin typeface="Times New Roman" panose="02020603050405020304" pitchFamily="18" charset="0"/>
                <a:cs typeface="Times New Roman" panose="02020603050405020304" pitchFamily="18" charset="0"/>
              </a:rPr>
              <a:t>Bulletin of Volcanology</a:t>
            </a:r>
            <a:r>
              <a:rPr lang="en-US" sz="2000" b="0" i="0" dirty="0">
                <a:solidFill>
                  <a:schemeClr val="bg1"/>
                </a:solidFill>
                <a:effectLst/>
                <a:latin typeface="Times New Roman" panose="02020603050405020304" pitchFamily="18" charset="0"/>
                <a:cs typeface="Times New Roman" panose="02020603050405020304" pitchFamily="18" charset="0"/>
              </a:rPr>
              <a:t>, </a:t>
            </a:r>
            <a:r>
              <a:rPr lang="en-US" sz="2000" b="0" i="1" dirty="0">
                <a:solidFill>
                  <a:schemeClr val="bg1"/>
                </a:solidFill>
                <a:effectLst/>
                <a:latin typeface="Times New Roman" panose="02020603050405020304" pitchFamily="18" charset="0"/>
                <a:cs typeface="Times New Roman" panose="02020603050405020304" pitchFamily="18" charset="0"/>
              </a:rPr>
              <a:t>52</a:t>
            </a:r>
            <a:r>
              <a:rPr lang="en-US" sz="2000" b="0" i="0" dirty="0">
                <a:solidFill>
                  <a:schemeClr val="bg1"/>
                </a:solidFill>
                <a:effectLst/>
                <a:latin typeface="Times New Roman" panose="02020603050405020304" pitchFamily="18" charset="0"/>
                <a:cs typeface="Times New Roman" panose="02020603050405020304" pitchFamily="18" charset="0"/>
              </a:rPr>
              <a:t>(4), 247-270.</a:t>
            </a:r>
          </a:p>
          <a:p>
            <a:pPr marL="0" indent="0">
              <a:buNone/>
            </a:pPr>
            <a:r>
              <a:rPr lang="en-US" sz="2000" b="0" i="0" u="none" strike="noStrike" dirty="0">
                <a:solidFill>
                  <a:schemeClr val="bg1"/>
                </a:solidFill>
                <a:effectLst/>
                <a:latin typeface="Times New Roman" panose="02020603050405020304" pitchFamily="18" charset="0"/>
                <a:cs typeface="Times New Roman" panose="02020603050405020304" pitchFamily="18" charset="0"/>
              </a:rPr>
              <a:t>- Hurwitz, S., and J. B. </a:t>
            </a:r>
            <a:r>
              <a:rPr lang="en-US" sz="2000" b="0" i="0" u="none" strike="noStrike" dirty="0" err="1">
                <a:solidFill>
                  <a:schemeClr val="bg1"/>
                </a:solidFill>
                <a:effectLst/>
                <a:latin typeface="Times New Roman" panose="02020603050405020304" pitchFamily="18" charset="0"/>
                <a:cs typeface="Times New Roman" panose="02020603050405020304" pitchFamily="18" charset="0"/>
              </a:rPr>
              <a:t>Lowenstern</a:t>
            </a:r>
            <a:r>
              <a:rPr lang="en-US" sz="2000" b="0" i="0" u="none" strike="noStrike" dirty="0">
                <a:solidFill>
                  <a:schemeClr val="bg1"/>
                </a:solidFill>
                <a:effectLst/>
                <a:latin typeface="Times New Roman" panose="02020603050405020304" pitchFamily="18" charset="0"/>
                <a:cs typeface="Times New Roman" panose="02020603050405020304" pitchFamily="18" charset="0"/>
              </a:rPr>
              <a:t> (2014), Dynamics of the Yellowstone hydro thermal system, Rev. </a:t>
            </a:r>
            <a:r>
              <a:rPr lang="en-US" sz="2000" b="0" i="0" u="none" strike="noStrike" dirty="0" err="1">
                <a:solidFill>
                  <a:schemeClr val="bg1"/>
                </a:solidFill>
                <a:effectLst/>
                <a:latin typeface="Times New Roman" panose="02020603050405020304" pitchFamily="18" charset="0"/>
                <a:cs typeface="Times New Roman" panose="02020603050405020304" pitchFamily="18" charset="0"/>
              </a:rPr>
              <a:t>Geophys</a:t>
            </a:r>
            <a:r>
              <a:rPr lang="en-US" sz="2000" b="0" i="0" u="none" strike="noStrike" dirty="0">
                <a:solidFill>
                  <a:schemeClr val="bg1"/>
                </a:solidFill>
                <a:effectLst/>
                <a:latin typeface="Times New Roman" panose="02020603050405020304" pitchFamily="18" charset="0"/>
                <a:cs typeface="Times New Roman" panose="02020603050405020304" pitchFamily="18" charset="0"/>
              </a:rPr>
              <a:t>., 51, 375–411, doi:10.1002/2014RG000452. </a:t>
            </a:r>
            <a:endParaRPr lang="en-US" sz="2000" dirty="0">
              <a:solidFill>
                <a:schemeClr val="bg1"/>
              </a:solidFill>
              <a:latin typeface="Times New Roman" panose="02020603050405020304" pitchFamily="18" charset="0"/>
              <a:cs typeface="Times New Roman" panose="02020603050405020304" pitchFamily="18" charset="0"/>
            </a:endParaRPr>
          </a:p>
          <a:p>
            <a:endParaRPr lang="en-US" sz="2000" dirty="0">
              <a:solidFill>
                <a:schemeClr val="bg1"/>
              </a:solidFill>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5D38FE7A-8069-4A72-8890-D9BE76BE6849}"/>
              </a:ext>
            </a:extLst>
          </p:cNvPr>
          <p:cNvCxnSpPr>
            <a:cxnSpLocks/>
          </p:cNvCxnSpPr>
          <p:nvPr/>
        </p:nvCxnSpPr>
        <p:spPr>
          <a:xfrm>
            <a:off x="524933" y="1365956"/>
            <a:ext cx="2223912" cy="0"/>
          </a:xfrm>
          <a:prstGeom prst="line">
            <a:avLst/>
          </a:prstGeom>
          <a:ln w="28575">
            <a:solidFill>
              <a:srgbClr val="B14623"/>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533D4B8F-F074-47AA-B8FD-DA378B2A389B}"/>
              </a:ext>
            </a:extLst>
          </p:cNvPr>
          <p:cNvSpPr/>
          <p:nvPr/>
        </p:nvSpPr>
        <p:spPr>
          <a:xfrm>
            <a:off x="118533" y="101600"/>
            <a:ext cx="11949289" cy="6660444"/>
          </a:xfrm>
          <a:prstGeom prst="rect">
            <a:avLst/>
          </a:prstGeom>
          <a:noFill/>
          <a:ln w="28575">
            <a:solidFill>
              <a:srgbClr val="B14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97B3089-7F74-46BA-AB8D-435C92DD96EB}"/>
              </a:ext>
            </a:extLst>
          </p:cNvPr>
          <p:cNvSpPr txBox="1"/>
          <p:nvPr/>
        </p:nvSpPr>
        <p:spPr>
          <a:xfrm>
            <a:off x="4222466" y="5475111"/>
            <a:ext cx="3120534" cy="461665"/>
          </a:xfrm>
          <a:prstGeom prst="rect">
            <a:avLst/>
          </a:prstGeom>
          <a:noFill/>
        </p:spPr>
        <p:txBody>
          <a:bodyPr wrap="none" rtlCol="0">
            <a:spAutoFit/>
          </a:bodyPr>
          <a:lstStyle/>
          <a:p>
            <a:r>
              <a:rPr lang="en-US" sz="2400" dirty="0">
                <a:solidFill>
                  <a:schemeClr val="bg1"/>
                </a:solidFill>
              </a:rPr>
              <a:t>Thank you for listening!</a:t>
            </a:r>
          </a:p>
        </p:txBody>
      </p:sp>
    </p:spTree>
    <p:extLst>
      <p:ext uri="{BB962C8B-B14F-4D97-AF65-F5344CB8AC3E}">
        <p14:creationId xmlns:p14="http://schemas.microsoft.com/office/powerpoint/2010/main" val="129302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9016</TotalTime>
  <Words>848</Words>
  <Application>Microsoft Office PowerPoint</Application>
  <PresentationFormat>Widescreen</PresentationFormat>
  <Paragraphs>85</Paragraphs>
  <Slides>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Abadi</vt:lpstr>
      <vt:lpstr>Arial</vt:lpstr>
      <vt:lpstr>Calibri</vt:lpstr>
      <vt:lpstr>Calibri Light</vt:lpstr>
      <vt:lpstr>Cambria Math</vt:lpstr>
      <vt:lpstr>Times New Roman</vt:lpstr>
      <vt:lpstr>Office Theme</vt:lpstr>
      <vt:lpstr>Can Changes in Hot Spring Composition Reflect Decadal-Scale Deformation of the Yellowstone Caldera? </vt:lpstr>
      <vt:lpstr>Yellowstone National Park (YNP)</vt:lpstr>
      <vt:lpstr>Background (1)</vt:lpstr>
      <vt:lpstr>Background (2)</vt:lpstr>
      <vt:lpstr>Observations (1)</vt:lpstr>
      <vt:lpstr>Observations (2)</vt:lpstr>
      <vt:lpstr>General Analysis</vt:lpstr>
      <vt:lpstr>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Changes in Hot Spring Composition Reflect Decadal-Scale Deformation of the Yellowstone Caldera? </dc:title>
  <dc:creator>Justin Baez (Student)</dc:creator>
  <cp:lastModifiedBy>Justin Baez (Student)</cp:lastModifiedBy>
  <cp:revision>103</cp:revision>
  <dcterms:created xsi:type="dcterms:W3CDTF">2021-03-26T16:13:27Z</dcterms:created>
  <dcterms:modified xsi:type="dcterms:W3CDTF">2021-04-02T16:02:32Z</dcterms:modified>
</cp:coreProperties>
</file>